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57" r:id="rId3"/>
    <p:sldId id="262" r:id="rId4"/>
    <p:sldId id="263" r:id="rId5"/>
    <p:sldId id="264" r:id="rId6"/>
    <p:sldId id="259" r:id="rId7"/>
    <p:sldId id="260" r:id="rId8"/>
    <p:sldId id="261" r:id="rId9"/>
  </p:sldIdLst>
  <p:sldSz cx="18288000" cy="10287000"/>
  <p:notesSz cx="6858000" cy="9144000"/>
  <p:embeddedFontLst>
    <p:embeddedFont>
      <p:font typeface="S-Core Dream 2 ExtraLight" panose="020B0203030302020204" pitchFamily="34" charset="-127"/>
      <p:regular r:id="rId10"/>
    </p:embeddedFont>
    <p:embeddedFont>
      <p:font typeface="BebasNeue" panose="020B0606020202050201" charset="0"/>
      <p:regular r:id="rId11"/>
    </p:embeddedFont>
    <p:embeddedFont>
      <p:font typeface="에스코어 드림 3 Light" panose="020B0303030302020204" pitchFamily="34" charset="-127"/>
      <p:regular r:id="rId12"/>
    </p:embeddedFont>
    <p:embeddedFont>
      <p:font typeface="에스코어 드림 3 Light" panose="020B0303030302020204" pitchFamily="34" charset="-127"/>
      <p:regular r:id="rId12"/>
    </p:embeddedFont>
    <p:embeddedFont>
      <p:font typeface="에스코어 드림 4 Regular" panose="020B0503030302020204" pitchFamily="34" charset="-127"/>
      <p:regular r:id="rId13"/>
    </p:embeddedFont>
    <p:embeddedFont>
      <p:font typeface="에스코어 드림 4 Regular" panose="020B0503030302020204" pitchFamily="34" charset="-127"/>
      <p:regular r:id="rId13"/>
    </p:embeddedFont>
    <p:embeddedFont>
      <p:font typeface="에스코어 드림 5 Medium" panose="020B0503030302020204" pitchFamily="34" charset="-127"/>
      <p:regular r:id="rId14"/>
    </p:embeddedFont>
    <p:embeddedFont>
      <p:font typeface="에스코어 드림 5 Medium" panose="020B0503030302020204" pitchFamily="34" charset="-127"/>
      <p:regular r:id="rId14"/>
    </p:embeddedFont>
    <p:embeddedFont>
      <p:font typeface="에스코어 드림 6 Bold" panose="020B0703030302020204" pitchFamily="34" charset="-127"/>
      <p:bold r:id="rId15"/>
    </p:embeddedFont>
    <p:embeddedFont>
      <p:font typeface="에스코어 드림 6 Bold" panose="020B0703030302020204" pitchFamily="34" charset="-127"/>
      <p:bold r:id="rId15"/>
    </p:embeddedFont>
    <p:embeddedFont>
      <p:font typeface="에스코어 드림 7 ExtraBold" panose="020B0803030302020204" pitchFamily="34" charset="-127"/>
      <p:bold r:id="rId16"/>
    </p:embeddedFont>
    <p:embeddedFont>
      <p:font typeface="에스코어 드림 7 ExtraBold" panose="020B0803030302020204" pitchFamily="34" charset="-127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8EFD"/>
    <a:srgbClr val="6D8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7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4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tiff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rsus-maritimus.tistory.com/150?category=1005488" TargetMode="Externa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2A871-F06D-B875-765C-0675B4ECB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4613592-C3E6-8967-C930-8A6AF7C10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918029"/>
            <a:ext cx="2298700" cy="22987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908C9D3-89BD-B717-ECDF-06BCD981B821}"/>
              </a:ext>
            </a:extLst>
          </p:cNvPr>
          <p:cNvSpPr txBox="1"/>
          <p:nvPr/>
        </p:nvSpPr>
        <p:spPr>
          <a:xfrm>
            <a:off x="2819400" y="803729"/>
            <a:ext cx="4044948" cy="2527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4619"/>
              </a:lnSpc>
            </a:pPr>
            <a:r>
              <a:rPr lang="en-US" altLang="ko-KR" sz="3200" b="0" i="0" u="none" strike="noStrike" spc="-3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Product-</a:t>
            </a:r>
            <a:r>
              <a:rPr lang="en-US" altLang="ko-KR" sz="3200" b="0" i="0" u="none" strike="noStrike" spc="-300" dirty="0">
                <a:solidFill>
                  <a:srgbClr val="668EFD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focused</a:t>
            </a:r>
            <a:r>
              <a:rPr lang="en-US" altLang="ko-KR" sz="4700" b="0" i="0" u="none" strike="noStrike" spc="-3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 </a:t>
            </a:r>
          </a:p>
          <a:p>
            <a:pPr lvl="0" algn="ctr">
              <a:lnSpc>
                <a:spcPct val="94619"/>
              </a:lnSpc>
            </a:pPr>
            <a:r>
              <a:rPr lang="en-US" altLang="ko-KR" sz="3500" b="0" i="0" u="none" strike="noStrike" spc="-3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AI Software Engineer</a:t>
            </a:r>
            <a:endParaRPr lang="ko-KR" sz="3500" b="0" i="0" u="none" strike="noStrike" spc="-300" dirty="0">
              <a:solidFill>
                <a:srgbClr val="4E4E4E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5C9DD8E-C89C-92BC-52EA-18580F1DEF2A}"/>
              </a:ext>
            </a:extLst>
          </p:cNvPr>
          <p:cNvSpPr txBox="1"/>
          <p:nvPr/>
        </p:nvSpPr>
        <p:spPr>
          <a:xfrm>
            <a:off x="7099300" y="841829"/>
            <a:ext cx="4241800" cy="558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8570"/>
              </a:lnSpc>
            </a:pPr>
            <a:r>
              <a:rPr lang="ko-KR" sz="3200" b="0" i="0" u="none" strike="noStrike" dirty="0">
                <a:solidFill>
                  <a:srgbClr val="668EFD"/>
                </a:solidFill>
                <a:ea typeface="S-Core Dream 7 ExtraBold"/>
              </a:rPr>
              <a:t>설진우</a:t>
            </a:r>
            <a:r>
              <a:rPr lang="en-US" sz="3200" b="0" i="0" u="none" strike="noStrike" dirty="0">
                <a:solidFill>
                  <a:srgbClr val="668EFD"/>
                </a:solidFill>
                <a:latin typeface="S-Core Dream 7 ExtraBold"/>
              </a:rPr>
              <a:t> / Jinwoo Seol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63F4EE4-490B-2D24-1DB2-3465778346B2}"/>
              </a:ext>
            </a:extLst>
          </p:cNvPr>
          <p:cNvSpPr txBox="1"/>
          <p:nvPr/>
        </p:nvSpPr>
        <p:spPr>
          <a:xfrm>
            <a:off x="7099300" y="1921329"/>
            <a:ext cx="3556000" cy="647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9400"/>
              </a:lnSpc>
            </a:pPr>
            <a:r>
              <a:rPr lang="en-US" sz="1600" b="0" i="0" u="none" strike="noStrike" dirty="0">
                <a:solidFill>
                  <a:srgbClr val="000000"/>
                </a:solidFill>
                <a:latin typeface="S-Core Dream 3 Light"/>
              </a:rPr>
              <a:t>Tel.</a:t>
            </a:r>
            <a:r>
              <a:rPr lang="en-US" sz="1600" b="0" i="0" u="none" strike="noStrike" dirty="0">
                <a:solidFill>
                  <a:srgbClr val="4E4E4E"/>
                </a:solidFill>
                <a:latin typeface="S-Core Dream 3 Light"/>
              </a:rPr>
              <a:t>  010-7611-2484</a:t>
            </a:r>
          </a:p>
          <a:p>
            <a:pPr lvl="0" algn="l">
              <a:lnSpc>
                <a:spcPct val="149400"/>
              </a:lnSpc>
            </a:pPr>
            <a:r>
              <a:rPr lang="en-US" sz="1600" b="0" i="0" u="none" strike="noStrike" dirty="0">
                <a:solidFill>
                  <a:srgbClr val="000000"/>
                </a:solidFill>
                <a:latin typeface="S-Core Dream 3 Light"/>
              </a:rPr>
              <a:t>Email.</a:t>
            </a:r>
            <a:r>
              <a:rPr lang="en-US" sz="1600" b="0" i="0" u="none" strike="noStrike" dirty="0">
                <a:solidFill>
                  <a:srgbClr val="4E4E4E"/>
                </a:solidFill>
                <a:latin typeface="S-Core Dream 3 Light"/>
              </a:rPr>
              <a:t>  tjfwlsdn17@gmail.com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EF157966-AE9F-148B-C270-E7B6BCA8E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7061200" y="2835726"/>
            <a:ext cx="5499100" cy="76200"/>
          </a:xfrm>
          <a:prstGeom prst="rect">
            <a:avLst/>
          </a:prstGeom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8ED6119B-DB2A-2149-2DE9-4584D058E015}"/>
              </a:ext>
            </a:extLst>
          </p:cNvPr>
          <p:cNvSpPr txBox="1"/>
          <p:nvPr/>
        </p:nvSpPr>
        <p:spPr>
          <a:xfrm>
            <a:off x="12954000" y="1569122"/>
            <a:ext cx="4051300" cy="1030348"/>
          </a:xfrm>
          <a:prstGeom prst="rect">
            <a:avLst/>
          </a:prstGeom>
        </p:spPr>
        <p:txBody>
          <a:bodyPr lIns="0" tIns="0" rIns="0" bIns="0" rtlCol="0" anchor="t" anchorCtr="0"/>
          <a:lstStyle/>
          <a:p>
            <a:pPr lvl="0" algn="l">
              <a:lnSpc>
                <a:spcPct val="132800"/>
              </a:lnSpc>
            </a:pPr>
            <a:r>
              <a:rPr lang="ko-KR" sz="1600" b="0" i="0" u="none" strike="noStrike" dirty="0">
                <a:solidFill>
                  <a:srgbClr val="4E4E4E"/>
                </a:solidFill>
                <a:ea typeface="S-Core Dream 3 Light"/>
              </a:rPr>
              <a:t>포항공과대학교</a:t>
            </a:r>
            <a:r>
              <a:rPr lang="en-US" sz="1600" b="0" i="0" u="none" strike="noStrike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dirty="0">
                <a:solidFill>
                  <a:srgbClr val="4E4E4E"/>
                </a:solidFill>
                <a:ea typeface="S-Core Dream 3 Light"/>
              </a:rPr>
              <a:t>졸업</a:t>
            </a:r>
            <a:endParaRPr lang="en-US" sz="1600" b="0" i="0" u="none" strike="noStrike" dirty="0">
              <a:solidFill>
                <a:srgbClr val="4E4E4E"/>
              </a:solidFill>
              <a:latin typeface="S-Core Dream 3 Light"/>
            </a:endParaRPr>
          </a:p>
          <a:p>
            <a:pPr lvl="0" algn="l">
              <a:lnSpc>
                <a:spcPct val="132800"/>
              </a:lnSpc>
              <a:spcAft>
                <a:spcPts val="600"/>
              </a:spcAft>
            </a:pPr>
            <a:r>
              <a:rPr lang="en-US" sz="1600" b="0" i="0" u="none" strike="noStrike" dirty="0">
                <a:solidFill>
                  <a:srgbClr val="4E4E4E"/>
                </a:solidFill>
                <a:latin typeface="S-Core Dream 3 Light"/>
              </a:rPr>
              <a:t>    </a:t>
            </a:r>
            <a:r>
              <a:rPr lang="ko-KR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생명과학</a:t>
            </a:r>
            <a:r>
              <a:rPr lang="en-US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전공</a:t>
            </a:r>
            <a:r>
              <a:rPr lang="en-US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, </a:t>
            </a:r>
            <a:r>
              <a:rPr lang="ko-KR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컴퓨터</a:t>
            </a:r>
            <a:r>
              <a:rPr lang="en-US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공학과</a:t>
            </a:r>
            <a:r>
              <a:rPr lang="en-US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부전공</a:t>
            </a:r>
          </a:p>
          <a:p>
            <a:pPr lvl="0" algn="l">
              <a:lnSpc>
                <a:spcPct val="132800"/>
              </a:lnSpc>
            </a:pPr>
            <a:r>
              <a:rPr lang="ko-KR" sz="1600" b="0" i="0" u="none" strike="noStrike" dirty="0">
                <a:solidFill>
                  <a:srgbClr val="4E4E4E"/>
                </a:solidFill>
                <a:ea typeface="S-Core Dream 3 Light"/>
              </a:rPr>
              <a:t>부산일과학고등학교</a:t>
            </a:r>
            <a:r>
              <a:rPr lang="en-US" sz="1600" b="0" i="0" u="none" strike="noStrike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dirty="0">
                <a:solidFill>
                  <a:srgbClr val="4E4E4E"/>
                </a:solidFill>
                <a:ea typeface="S-Core Dream 3 Light"/>
              </a:rPr>
              <a:t>조기졸업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D8D33224-28D1-FCA7-DA45-791E645F77D0}"/>
              </a:ext>
            </a:extLst>
          </p:cNvPr>
          <p:cNvSpPr txBox="1"/>
          <p:nvPr/>
        </p:nvSpPr>
        <p:spPr>
          <a:xfrm>
            <a:off x="12954000" y="4857309"/>
            <a:ext cx="13335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1800" i="0" u="none" strike="noStrike" dirty="0">
                <a:solidFill>
                  <a:srgbClr val="668EFD"/>
                </a:solidFill>
                <a:latin typeface="S-Core Dream 5 Medium"/>
              </a:rPr>
              <a:t>SKILL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D1871C33-8F1F-7E01-265A-035DE5DDD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8642350" y="5219700"/>
            <a:ext cx="8153400" cy="762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F3C70D02-DDC6-9F66-2017-5D50DF6D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0800000">
            <a:off x="12954000" y="2837140"/>
            <a:ext cx="4991100" cy="76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E8746FCB-603B-6FF0-7493-D3CC4BECE95A}"/>
              </a:ext>
            </a:extLst>
          </p:cNvPr>
          <p:cNvSpPr txBox="1"/>
          <p:nvPr/>
        </p:nvSpPr>
        <p:spPr>
          <a:xfrm>
            <a:off x="7157021" y="2974822"/>
            <a:ext cx="37338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WORK EXPERIENCES</a:t>
            </a:r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CF0872F1-A89D-F2E7-9C88-A7EA6A295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0800000">
            <a:off x="12865100" y="4748061"/>
            <a:ext cx="5041900" cy="76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B59BCA7-B626-76E1-1710-56306135A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7061200" y="6667500"/>
            <a:ext cx="5499100" cy="76200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7CD803EC-E73D-4CC5-1387-81099F54574D}"/>
              </a:ext>
            </a:extLst>
          </p:cNvPr>
          <p:cNvSpPr txBox="1"/>
          <p:nvPr/>
        </p:nvSpPr>
        <p:spPr>
          <a:xfrm>
            <a:off x="12954000" y="2974822"/>
            <a:ext cx="3670300" cy="342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MOTIVATION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FF4994EC-3CB9-51C3-28E5-1B8AE7A49889}"/>
              </a:ext>
            </a:extLst>
          </p:cNvPr>
          <p:cNvSpPr txBox="1"/>
          <p:nvPr/>
        </p:nvSpPr>
        <p:spPr>
          <a:xfrm>
            <a:off x="12954000" y="5350329"/>
            <a:ext cx="5105400" cy="472530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285750" indent="-285750">
              <a:lnSpc>
                <a:spcPts val="23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Deep Learning · Computer Vision</a:t>
            </a:r>
            <a:b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</a:b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정밀 예측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·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인식 모델 설계 및 실환경 성능 최적화</a:t>
            </a:r>
          </a:p>
          <a:p>
            <a:pPr marL="285750" indent="-285750">
              <a:lnSpc>
                <a:spcPts val="23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PyTorch · TensorFlow</a:t>
            </a:r>
            <a:b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</a:b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모델 학습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·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검증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·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추론 파이프라인 구축 및 실무 적용</a:t>
            </a:r>
          </a:p>
          <a:p>
            <a:pPr marL="285750" indent="-285750">
              <a:lnSpc>
                <a:spcPts val="23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Python · C/C++</a:t>
            </a:r>
            <a:b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</a:b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고성능 알고리즘 구현 및 제품화 소프트웨어 개발</a:t>
            </a:r>
          </a:p>
          <a:p>
            <a:pPr marL="285750" indent="-285750">
              <a:lnSpc>
                <a:spcPts val="23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Qt / PySide6 UI Development</a:t>
            </a:r>
            <a:b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</a:b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실시간 데이터 시각화 및 장비 연동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GUI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설계</a:t>
            </a:r>
          </a:p>
          <a:p>
            <a:pPr marL="285750" indent="-285750">
              <a:lnSpc>
                <a:spcPts val="23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Linux · Windows</a:t>
            </a:r>
            <a:b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</a:b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멀티 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OS 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환경 개발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·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배포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·</a:t>
            </a: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운영</a:t>
            </a:r>
          </a:p>
          <a:p>
            <a:pPr marL="285750" indent="-285750">
              <a:lnSpc>
                <a:spcPts val="23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●"/>
            </a:pPr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Secure System Design</a:t>
            </a:r>
            <a:b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</a:br>
            <a:r>
              <a:rPr lang="ko-K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통신 암호화 및 접근 제어 기반 보안 아키텍처 설계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D6D9DAAB-F477-517A-DFFC-2550F53218F8}"/>
              </a:ext>
            </a:extLst>
          </p:cNvPr>
          <p:cNvSpPr txBox="1"/>
          <p:nvPr/>
        </p:nvSpPr>
        <p:spPr>
          <a:xfrm>
            <a:off x="12954000" y="1126273"/>
            <a:ext cx="25146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GRADUATION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92596A5-BAE6-33F7-80E8-7030849AFC20}"/>
              </a:ext>
            </a:extLst>
          </p:cNvPr>
          <p:cNvSpPr txBox="1"/>
          <p:nvPr/>
        </p:nvSpPr>
        <p:spPr>
          <a:xfrm>
            <a:off x="7099300" y="3457002"/>
            <a:ext cx="5461000" cy="1130295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0" indent="-342900">
              <a:lnSpc>
                <a:spcPct val="150000"/>
              </a:lnSpc>
              <a:buClr>
                <a:srgbClr val="000000"/>
              </a:buClr>
              <a:buFont typeface="Arial"/>
              <a:buChar char="●"/>
            </a:pPr>
            <a:r>
              <a:rPr lang="en-US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(</a:t>
            </a:r>
            <a:r>
              <a:rPr lang="ko-KR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주</a:t>
            </a:r>
            <a:r>
              <a:rPr lang="en-US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) </a:t>
            </a:r>
            <a:r>
              <a:rPr lang="ko-KR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옵토레인</a:t>
            </a:r>
            <a:r>
              <a:rPr lang="en-US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</a:t>
            </a:r>
            <a:r>
              <a:rPr lang="ko-KR" altLang="en-US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시스템팀 </a:t>
            </a:r>
            <a:r>
              <a:rPr lang="en-US" altLang="ko-KR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| Software Engineer</a:t>
            </a:r>
            <a:br>
              <a:rPr lang="en-US" altLang="ko-KR" sz="160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4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2022.10 – </a:t>
            </a:r>
            <a:r>
              <a:rPr lang="ko-KR" altLang="en-US" sz="14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현재</a:t>
            </a:r>
            <a:b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</a:b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AI 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기반 진단 </a:t>
            </a:r>
            <a:r>
              <a:rPr lang="en-US" altLang="ko-KR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·</a:t>
            </a:r>
            <a:r>
              <a:rPr lang="ko-KR" altLang="en-US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 분석 시스템 및 의료 장비 소프트웨어 개발</a:t>
            </a:r>
            <a:endParaRPr lang="en-US" sz="1500" i="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3F4A5F4E-4C0F-D8B7-6A55-4252DE585FD3}"/>
              </a:ext>
            </a:extLst>
          </p:cNvPr>
          <p:cNvSpPr txBox="1"/>
          <p:nvPr/>
        </p:nvSpPr>
        <p:spPr>
          <a:xfrm>
            <a:off x="7086600" y="1438729"/>
            <a:ext cx="33528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8570"/>
              </a:lnSpc>
            </a:pPr>
            <a:r>
              <a:rPr lang="en-US" sz="1600" b="0" i="0" u="none" strike="noStrike" dirty="0">
                <a:solidFill>
                  <a:srgbClr val="4E4E4E"/>
                </a:solidFill>
                <a:latin typeface="S-Core Dream 3 Light"/>
              </a:rPr>
              <a:t>1999.01.07 / </a:t>
            </a:r>
            <a:r>
              <a:rPr lang="ko-KR" sz="1600" b="0" i="0" u="none" strike="noStrike" dirty="0">
                <a:solidFill>
                  <a:srgbClr val="4E4E4E"/>
                </a:solidFill>
                <a:ea typeface="S-Core Dream 3 Light"/>
              </a:rPr>
              <a:t>경기도</a:t>
            </a:r>
            <a:r>
              <a:rPr lang="en-US" sz="1600" b="0" i="0" u="none" strike="noStrike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dirty="0">
                <a:solidFill>
                  <a:srgbClr val="4E4E4E"/>
                </a:solidFill>
                <a:ea typeface="S-Core Dream 3 Light"/>
              </a:rPr>
              <a:t>성남시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47ED4031-0A89-B018-7B97-6FAEB967BFB3}"/>
              </a:ext>
            </a:extLst>
          </p:cNvPr>
          <p:cNvSpPr txBox="1"/>
          <p:nvPr/>
        </p:nvSpPr>
        <p:spPr>
          <a:xfrm>
            <a:off x="508000" y="4305300"/>
            <a:ext cx="6280149" cy="4876800"/>
          </a:xfrm>
          <a:prstGeom prst="rect">
            <a:avLst/>
          </a:prstGeom>
          <a:ln>
            <a:noFill/>
          </a:ln>
        </p:spPr>
        <p:txBody>
          <a:bodyPr lIns="0" tIns="0" rIns="0" bIns="0" rtlCol="0" anchor="t"/>
          <a:lstStyle/>
          <a:p>
            <a:pPr lvl="0" algn="l">
              <a:lnSpc>
                <a:spcPct val="152720"/>
              </a:lnSpc>
            </a:pPr>
            <a:r>
              <a:rPr lang="ko-KR" altLang="en-US" sz="2000" spc="-1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복잡한 데이터를 해석해</a:t>
            </a:r>
            <a:endParaRPr lang="en-US" altLang="ko-KR" sz="2000" spc="-100" dirty="0">
              <a:solidFill>
                <a:srgbClr val="4E4E4E"/>
              </a:solidFill>
              <a:latin typeface="에스코어 드림 6 Bold" panose="020B0703030302020204" pitchFamily="34" charset="-127"/>
              <a:ea typeface="에스코어 드림 6 Bold" panose="020B0703030302020204" pitchFamily="34" charset="-127"/>
            </a:endParaRPr>
          </a:p>
          <a:p>
            <a:pPr lvl="0" algn="l">
              <a:lnSpc>
                <a:spcPct val="152720"/>
              </a:lnSpc>
            </a:pPr>
            <a:r>
              <a:rPr lang="ko-KR" altLang="en-US" sz="2000" spc="-1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실제 성과로 연결되는 </a:t>
            </a:r>
            <a:r>
              <a:rPr lang="en-US" altLang="ko-KR" sz="2000" spc="-1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AI </a:t>
            </a:r>
            <a:r>
              <a:rPr lang="ko-KR" altLang="en-US" sz="2000" spc="-1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소프트웨어를 만듭니다</a:t>
            </a:r>
            <a:r>
              <a:rPr lang="en-US" altLang="ko-KR" sz="2000" spc="-1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.</a:t>
            </a:r>
          </a:p>
          <a:p>
            <a:pPr lvl="0" algn="l">
              <a:lnSpc>
                <a:spcPct val="152720"/>
              </a:lnSpc>
            </a:pPr>
            <a:endParaRPr lang="en-US" altLang="ko-KR" sz="2000" spc="-100" dirty="0">
              <a:solidFill>
                <a:srgbClr val="4E4E4E"/>
              </a:solidFill>
              <a:latin typeface="S-Core Dream 4 Regular"/>
              <a:ea typeface="S-Core Dream 4 Regular"/>
            </a:endParaRPr>
          </a:p>
          <a:p>
            <a:pPr lvl="0" algn="l">
              <a:lnSpc>
                <a:spcPct val="152720"/>
              </a:lnSpc>
            </a:pPr>
            <a:r>
              <a:rPr lang="ko-KR" altLang="en-US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알고리즘 해상도를 </a:t>
            </a:r>
            <a:r>
              <a:rPr lang="en-US" altLang="ko-KR" sz="2000" spc="-1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2~5</a:t>
            </a:r>
            <a:r>
              <a:rPr lang="ko-KR" altLang="en-US" sz="2000" spc="-1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배 개선</a:t>
            </a:r>
            <a:r>
              <a:rPr lang="ko-KR" altLang="en-US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하고</a:t>
            </a:r>
            <a:r>
              <a:rPr lang="en-US" altLang="ko-KR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, </a:t>
            </a:r>
            <a:r>
              <a:rPr lang="en-US" altLang="ko-KR" sz="2000" spc="-1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95% </a:t>
            </a:r>
            <a:r>
              <a:rPr lang="ko-KR" altLang="en-US" sz="2000" spc="-1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이상의 정확도</a:t>
            </a:r>
            <a:r>
              <a:rPr lang="ko-KR" altLang="en-US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와 </a:t>
            </a:r>
            <a:r>
              <a:rPr lang="en-US" altLang="ko-KR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 </a:t>
            </a:r>
            <a:r>
              <a:rPr lang="en-US" altLang="ko-KR" sz="2000" spc="-1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99.5% </a:t>
            </a:r>
            <a:r>
              <a:rPr lang="ko-KR" altLang="en-US" sz="2000" spc="-1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수준의 인식 성능</a:t>
            </a:r>
            <a:r>
              <a:rPr lang="ko-KR" altLang="en-US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을 달성한 </a:t>
            </a:r>
            <a:r>
              <a:rPr lang="en-US" altLang="ko-KR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AI</a:t>
            </a:r>
            <a:r>
              <a:rPr lang="ko-KR" altLang="en-US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 시스템을</a:t>
            </a:r>
            <a:endParaRPr lang="en-US" altLang="ko-KR" sz="2000" spc="-100" dirty="0">
              <a:solidFill>
                <a:srgbClr val="4E4E4E"/>
              </a:solidFill>
              <a:latin typeface="S-Core Dream 4 Regular"/>
              <a:ea typeface="S-Core Dream 4 Regular"/>
            </a:endParaRPr>
          </a:p>
          <a:p>
            <a:pPr lvl="0" algn="l">
              <a:lnSpc>
                <a:spcPct val="152720"/>
              </a:lnSpc>
            </a:pPr>
            <a:r>
              <a:rPr lang="ko-KR" altLang="en-US" sz="2000" spc="-100" dirty="0">
                <a:solidFill>
                  <a:srgbClr val="4E4E4E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실제 제품 환경에 적용</a:t>
            </a:r>
            <a:r>
              <a:rPr lang="ko-KR" altLang="en-US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했습니다</a:t>
            </a:r>
            <a:r>
              <a:rPr lang="en-US" altLang="ko-KR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.</a:t>
            </a:r>
          </a:p>
          <a:p>
            <a:pPr lvl="0" algn="l">
              <a:lnSpc>
                <a:spcPct val="152720"/>
              </a:lnSpc>
            </a:pPr>
            <a:endParaRPr lang="en-US" altLang="ko-KR" sz="2000" spc="-100" dirty="0">
              <a:solidFill>
                <a:srgbClr val="4E4E4E"/>
              </a:solidFill>
              <a:latin typeface="S-Core Dream 4 Regular"/>
              <a:ea typeface="S-Core Dream 4 Regular"/>
            </a:endParaRPr>
          </a:p>
          <a:p>
            <a:pPr lvl="0" algn="l">
              <a:lnSpc>
                <a:spcPct val="152720"/>
              </a:lnSpc>
            </a:pPr>
            <a:r>
              <a:rPr lang="en-US" altLang="ko-KR" sz="20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End-to-End </a:t>
            </a:r>
            <a:r>
              <a:rPr lang="ko-KR" altLang="en-US" sz="20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rPr>
              <a:t>개발 역량</a:t>
            </a:r>
            <a:r>
              <a:rPr lang="ko-KR" altLang="en-US" sz="2000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S-Core Dream 4 Regular"/>
                <a:ea typeface="S-Core Dream 4 Regular"/>
              </a:rPr>
              <a:t>을 </a:t>
            </a:r>
            <a:r>
              <a:rPr lang="ko-KR" altLang="en-US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바탕으로</a:t>
            </a:r>
            <a:endParaRPr lang="en-US" altLang="ko-KR" sz="2000" spc="-100" dirty="0">
              <a:solidFill>
                <a:srgbClr val="4E4E4E"/>
              </a:solidFill>
              <a:latin typeface="S-Core Dream 4 Regular"/>
              <a:ea typeface="S-Core Dream 4 Regular"/>
            </a:endParaRPr>
          </a:p>
          <a:p>
            <a:pPr lvl="0" algn="l">
              <a:lnSpc>
                <a:spcPct val="152720"/>
              </a:lnSpc>
            </a:pPr>
            <a:r>
              <a:rPr lang="ko-KR" altLang="en-US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연구 단계에 머무르지 않는</a:t>
            </a:r>
            <a:r>
              <a:rPr lang="en-US" altLang="ko-KR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,</a:t>
            </a:r>
          </a:p>
          <a:p>
            <a:pPr lvl="0" algn="l">
              <a:lnSpc>
                <a:spcPct val="152720"/>
              </a:lnSpc>
            </a:pPr>
            <a:r>
              <a:rPr lang="ko-KR" altLang="en-US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현장에서 작동하는 </a:t>
            </a:r>
            <a:r>
              <a:rPr lang="en-US" altLang="ko-KR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AI</a:t>
            </a:r>
            <a:r>
              <a:rPr lang="ko-KR" altLang="en-US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를 구현합니다</a:t>
            </a:r>
            <a:r>
              <a:rPr lang="en-US" altLang="ko-KR" sz="2000" spc="-100" dirty="0">
                <a:solidFill>
                  <a:srgbClr val="4E4E4E"/>
                </a:solidFill>
                <a:latin typeface="S-Core Dream 4 Regular"/>
                <a:ea typeface="S-Core Dream 4 Regular"/>
              </a:rPr>
              <a:t>.</a:t>
            </a:r>
            <a:endParaRPr lang="en-US" sz="2000" i="0" u="none" strike="noStrike" spc="-100" dirty="0">
              <a:solidFill>
                <a:srgbClr val="4E4E4E"/>
              </a:solidFill>
              <a:latin typeface="S-Core Dream 4 Regular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2A338633-BA05-A2F6-DF90-B0C6BA998AF5}"/>
              </a:ext>
            </a:extLst>
          </p:cNvPr>
          <p:cNvSpPr txBox="1"/>
          <p:nvPr/>
        </p:nvSpPr>
        <p:spPr>
          <a:xfrm>
            <a:off x="12954000" y="3287678"/>
            <a:ext cx="4749800" cy="132865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9400"/>
              </a:lnSpc>
            </a:pPr>
            <a:r>
              <a:rPr lang="ko-KR" altLang="en-US" sz="1600" b="0" i="0" u="none" strike="noStrike" dirty="0">
                <a:solidFill>
                  <a:srgbClr val="4E4E4E"/>
                </a:solidFill>
                <a:ea typeface="S-Core Dream 3 Light"/>
              </a:rPr>
              <a:t>수작업을 코드로 해결한 경험은</a:t>
            </a:r>
            <a:r>
              <a:rPr lang="en-US" altLang="ko-KR" sz="1600" b="0" i="0" u="none" strike="noStrike" dirty="0">
                <a:solidFill>
                  <a:srgbClr val="4E4E4E"/>
                </a:solidFill>
                <a:ea typeface="S-Core Dream 3 Light"/>
              </a:rPr>
              <a:t>,</a:t>
            </a:r>
          </a:p>
          <a:p>
            <a:pPr lvl="0" algn="l">
              <a:lnSpc>
                <a:spcPct val="149400"/>
              </a:lnSpc>
            </a:pPr>
            <a:r>
              <a:rPr lang="ko-KR" altLang="en-US" sz="1600" b="0" i="0" u="none" strike="noStrike" dirty="0">
                <a:solidFill>
                  <a:srgbClr val="4E4E4E"/>
                </a:solidFill>
                <a:ea typeface="S-Core Dream 3 Light"/>
              </a:rPr>
              <a:t>문제를 시스템으로 해결하는 </a:t>
            </a:r>
            <a:endParaRPr lang="en-US" altLang="ko-KR" sz="1600" b="0" i="0" u="none" strike="noStrike" dirty="0">
              <a:solidFill>
                <a:srgbClr val="4E4E4E"/>
              </a:solidFill>
              <a:ea typeface="S-Core Dream 3 Light"/>
            </a:endParaRPr>
          </a:p>
          <a:p>
            <a:pPr lvl="0" algn="l">
              <a:lnSpc>
                <a:spcPct val="149400"/>
              </a:lnSpc>
            </a:pPr>
            <a:r>
              <a:rPr lang="ko-KR" altLang="en-US" sz="1600" b="0" i="0" u="none" strike="noStrike" dirty="0">
                <a:solidFill>
                  <a:srgbClr val="4E4E4E"/>
                </a:solidFill>
                <a:ea typeface="S-Core Dream 3 Light"/>
              </a:rPr>
              <a:t>개발자의 역할을 확신하게 만든 계기였습니다</a:t>
            </a:r>
            <a:r>
              <a:rPr lang="en-US" altLang="ko-KR" sz="1600" b="0" i="0" u="none" strike="noStrike" dirty="0">
                <a:solidFill>
                  <a:srgbClr val="4E4E4E"/>
                </a:solidFill>
                <a:ea typeface="S-Core Dream 3 Light"/>
              </a:rPr>
              <a:t>.</a:t>
            </a:r>
            <a:endParaRPr lang="en-US" sz="1600" b="0" i="0" u="none" strike="noStrike" dirty="0">
              <a:solidFill>
                <a:srgbClr val="4E4E4E"/>
              </a:solidFill>
              <a:latin typeface="S-Core Dream 3 Light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9C697F56-2AB8-9A8B-3B1D-9473CD2B7049}"/>
              </a:ext>
            </a:extLst>
          </p:cNvPr>
          <p:cNvSpPr txBox="1"/>
          <p:nvPr/>
        </p:nvSpPr>
        <p:spPr>
          <a:xfrm>
            <a:off x="7099300" y="6805185"/>
            <a:ext cx="37338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PROJECTS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AF7E6A5F-A2C7-319E-02BC-836A5DEE6307}"/>
              </a:ext>
            </a:extLst>
          </p:cNvPr>
          <p:cNvSpPr txBox="1"/>
          <p:nvPr/>
        </p:nvSpPr>
        <p:spPr>
          <a:xfrm>
            <a:off x="7099300" y="7129106"/>
            <a:ext cx="3448051" cy="161509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0" indent="-342900" algn="l">
              <a:lnSpc>
                <a:spcPct val="200000"/>
              </a:lnSpc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AI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기반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MSI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진단 시스템 개발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pPr marL="342900" lvl="0" indent="-342900" algn="l">
              <a:lnSpc>
                <a:spcPct val="200000"/>
              </a:lnSpc>
              <a:buClr>
                <a:srgbClr val="000000"/>
              </a:buClr>
              <a:buFont typeface="Arial" panose="020B0604020202020204" pitchFamily="34" charset="0"/>
              <a:buChar char="●"/>
            </a:pP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AI </a:t>
            </a:r>
            <a:r>
              <a:rPr lang="ko-KR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5 Medium" panose="020B0503030302020204" pitchFamily="34" charset="-127"/>
                <a:ea typeface="에스코어 드림 5 Medium" panose="020B0503030302020204" pitchFamily="34" charset="-127"/>
              </a:rPr>
              <a:t>기반 세포 인식 모델 개발</a:t>
            </a:r>
            <a:endParaRPr lang="en-US" altLang="ko-KR" sz="16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  <a:p>
            <a:pPr lvl="0" algn="l">
              <a:lnSpc>
                <a:spcPct val="200000"/>
              </a:lnSpc>
              <a:buClr>
                <a:srgbClr val="000000"/>
              </a:buClr>
            </a:pPr>
            <a:r>
              <a:rPr lang="ko-KR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→</a:t>
            </a:r>
            <a:r>
              <a:rPr lang="en-US" altLang="ko-K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View more projects</a:t>
            </a:r>
          </a:p>
          <a:p>
            <a:pPr lvl="0" algn="l">
              <a:lnSpc>
                <a:spcPct val="200000"/>
              </a:lnSpc>
              <a:buClr>
                <a:srgbClr val="000000"/>
              </a:buClr>
            </a:pPr>
            <a:endParaRPr lang="en-US" altLang="ko-KR" sz="1600" i="0" u="none" strike="noStrike" dirty="0">
              <a:solidFill>
                <a:schemeClr val="tx1">
                  <a:lumMod val="85000"/>
                  <a:lumOff val="15000"/>
                </a:schemeClr>
              </a:solidFill>
              <a:latin typeface="에스코어 드림 5 Medium" panose="020B0503030302020204" pitchFamily="34" charset="-127"/>
              <a:ea typeface="에스코어 드림 5 Medium" panose="020B0503030302020204" pitchFamily="34" charset="-127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0D2D99E7-0DF3-96F2-0AA6-8FD3C6B09B34}"/>
              </a:ext>
            </a:extLst>
          </p:cNvPr>
          <p:cNvSpPr txBox="1"/>
          <p:nvPr/>
        </p:nvSpPr>
        <p:spPr>
          <a:xfrm>
            <a:off x="15595600" y="1532679"/>
            <a:ext cx="2311400" cy="1244594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r">
              <a:lnSpc>
                <a:spcPct val="178450"/>
              </a:lnSpc>
            </a:pPr>
            <a:r>
              <a:rPr lang="en-US" sz="13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S-Core Dream 3 Light"/>
              </a:rPr>
              <a:t>2022.02</a:t>
            </a:r>
          </a:p>
          <a:p>
            <a:pPr lvl="0" algn="r">
              <a:lnSpc>
                <a:spcPct val="178450"/>
              </a:lnSpc>
            </a:pPr>
            <a:endParaRPr lang="en-US" sz="1300" i="0" u="none" strike="noStrike" dirty="0">
              <a:solidFill>
                <a:schemeClr val="tx1">
                  <a:lumMod val="65000"/>
                  <a:lumOff val="35000"/>
                </a:schemeClr>
              </a:solidFill>
              <a:latin typeface="S-Core Dream 3 Light"/>
            </a:endParaRPr>
          </a:p>
          <a:p>
            <a:pPr lvl="0" algn="r">
              <a:lnSpc>
                <a:spcPct val="178450"/>
              </a:lnSpc>
            </a:pPr>
            <a:r>
              <a:rPr lang="en-US" sz="1300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latin typeface="S-Core Dream 3 Light"/>
              </a:rPr>
              <a:t>2016.02</a:t>
            </a: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E04F09BA-7ACF-481F-4CB5-FC52E08509D9}"/>
              </a:ext>
            </a:extLst>
          </p:cNvPr>
          <p:cNvSpPr txBox="1"/>
          <p:nvPr/>
        </p:nvSpPr>
        <p:spPr>
          <a:xfrm>
            <a:off x="7099300" y="4857309"/>
            <a:ext cx="37338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EARLY EXPERIENCES</a:t>
            </a:r>
          </a:p>
        </p:txBody>
      </p:sp>
      <p:sp>
        <p:nvSpPr>
          <p:cNvPr id="28" name="TextBox 18">
            <a:extLst>
              <a:ext uri="{FF2B5EF4-FFF2-40B4-BE49-F238E27FC236}">
                <a16:creationId xmlns:a16="http://schemas.microsoft.com/office/drawing/2014/main" id="{F2BC8A5D-2CC7-144D-FD66-6C268C254E6E}"/>
              </a:ext>
            </a:extLst>
          </p:cNvPr>
          <p:cNvSpPr txBox="1"/>
          <p:nvPr/>
        </p:nvSpPr>
        <p:spPr>
          <a:xfrm>
            <a:off x="7099300" y="5300468"/>
            <a:ext cx="5461000" cy="166346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0" indent="-342900" algn="l">
              <a:lnSpc>
                <a:spcPct val="150000"/>
              </a:lnSpc>
              <a:buClr>
                <a:srgbClr val="4E4E4E"/>
              </a:buClr>
              <a:buFont typeface="Arial"/>
              <a:buChar char="●"/>
            </a:pPr>
            <a:r>
              <a:rPr lang="en-US" sz="1600" b="0" i="0" u="none" strike="noStrike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Genexine </a:t>
            </a:r>
            <a:r>
              <a:rPr lang="en-US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– Analysis Team </a:t>
            </a:r>
            <a:r>
              <a:rPr lang="ko-KR" altLang="en-US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인턴</a:t>
            </a:r>
            <a:endParaRPr lang="en-US" altLang="ko-KR" sz="1600" dirty="0">
              <a:solidFill>
                <a:srgbClr val="4E4E4E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342900" lvl="0" indent="-342900" algn="l">
              <a:lnSpc>
                <a:spcPct val="150000"/>
              </a:lnSpc>
              <a:buClr>
                <a:srgbClr val="4E4E4E"/>
              </a:buClr>
              <a:buFont typeface="Arial"/>
              <a:buChar char="●"/>
            </a:pPr>
            <a:r>
              <a:rPr lang="en-US" sz="1600" b="0" i="0" u="none" strike="noStrike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C-BIOMEX – R&amp;D </a:t>
            </a:r>
            <a:r>
              <a:rPr lang="ko-KR" altLang="en-US" sz="1600" b="0" i="0" u="none" strike="noStrike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인턴</a:t>
            </a:r>
            <a:endParaRPr lang="en-US" sz="1600" b="0" i="0" u="none" strike="noStrike" dirty="0">
              <a:solidFill>
                <a:srgbClr val="4E4E4E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342900" lvl="0" indent="-342900">
              <a:lnSpc>
                <a:spcPct val="150000"/>
              </a:lnSpc>
              <a:buClr>
                <a:srgbClr val="4E4E4E"/>
              </a:buClr>
              <a:buFont typeface="Arial"/>
              <a:buChar char="●"/>
            </a:pPr>
            <a:r>
              <a:rPr lang="ko-KR" sz="1600" b="0" i="0" u="none" strike="noStrike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한국뇌연구원</a:t>
            </a:r>
            <a:r>
              <a:rPr lang="en-US" altLang="ko-KR" sz="1600" b="0" i="0" u="none" strike="noStrike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- </a:t>
            </a:r>
            <a:r>
              <a:rPr lang="ko-KR" altLang="ko-KR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정서</a:t>
            </a:r>
            <a:r>
              <a:rPr lang="en-US" altLang="ko-KR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ko-KR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인지질환</a:t>
            </a:r>
            <a:r>
              <a:rPr lang="en-US" altLang="ko-KR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ko-KR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연구</a:t>
            </a:r>
            <a:r>
              <a:rPr lang="en-US" altLang="ko-KR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ko-KR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그룹</a:t>
            </a:r>
            <a:r>
              <a:rPr lang="en-US" altLang="ko-KR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ko-KR" altLang="en-US" sz="1600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인턴</a:t>
            </a:r>
            <a:endParaRPr lang="en-US" sz="1600" b="0" i="0" u="none" strike="noStrike" dirty="0">
              <a:solidFill>
                <a:srgbClr val="4E4E4E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0CCAACCC-6F54-8451-07A0-B25FB3C80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0">
            <a:off x="7061200" y="4748062"/>
            <a:ext cx="5499100" cy="76200"/>
          </a:xfrm>
          <a:prstGeom prst="rect">
            <a:avLst/>
          </a:prstGeom>
        </p:spPr>
      </p:pic>
      <p:pic>
        <p:nvPicPr>
          <p:cNvPr id="30" name="Picture 10">
            <a:extLst>
              <a:ext uri="{FF2B5EF4-FFF2-40B4-BE49-F238E27FC236}">
                <a16:creationId xmlns:a16="http://schemas.microsoft.com/office/drawing/2014/main" id="{347D21CE-477E-B149-C342-F667AE19C5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2784474" y="5219700"/>
            <a:ext cx="81534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2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141605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30300" y="2705100"/>
            <a:ext cx="4241800" cy="3454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84660"/>
              </a:lnSpc>
            </a:pPr>
            <a:r>
              <a:rPr lang="en-US" sz="9000" spc="200" dirty="0">
                <a:solidFill>
                  <a:srgbClr val="000000"/>
                </a:solidFill>
                <a:latin typeface="BebasNeue"/>
              </a:rPr>
              <a:t>Selected</a:t>
            </a:r>
          </a:p>
          <a:p>
            <a:pPr lvl="0" algn="l">
              <a:lnSpc>
                <a:spcPct val="84660"/>
              </a:lnSpc>
            </a:pPr>
            <a:r>
              <a:rPr lang="en-US" sz="9000" b="0" i="0" u="none" strike="noStrike" spc="200" dirty="0">
                <a:solidFill>
                  <a:srgbClr val="000000"/>
                </a:solidFill>
                <a:latin typeface="BebasNeue"/>
              </a:rPr>
              <a:t>Projects</a:t>
            </a:r>
            <a:endParaRPr lang="en-US" sz="9000" spc="200" dirty="0">
              <a:solidFill>
                <a:srgbClr val="000000"/>
              </a:solidFill>
              <a:latin typeface="BebasNeue"/>
            </a:endParaRPr>
          </a:p>
          <a:p>
            <a:pPr lvl="0" algn="l">
              <a:lnSpc>
                <a:spcPct val="84660"/>
              </a:lnSpc>
            </a:pPr>
            <a:r>
              <a:rPr lang="en-US" sz="9000" b="0" i="0" u="none" strike="noStrike" spc="200" dirty="0">
                <a:solidFill>
                  <a:srgbClr val="000000"/>
                </a:solidFill>
                <a:latin typeface="BebasNeue"/>
              </a:rPr>
              <a:t>Overviews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300" y="5892800"/>
            <a:ext cx="4318000" cy="3175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1900" y="38100"/>
            <a:ext cx="5626100" cy="103886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7" name="TextBox 7"/>
          <p:cNvSpPr txBox="1"/>
          <p:nvPr/>
        </p:nvSpPr>
        <p:spPr>
          <a:xfrm>
            <a:off x="9944100" y="7340600"/>
            <a:ext cx="6642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4500" b="0" i="0" u="none" strike="noStrike" spc="100">
                <a:solidFill>
                  <a:srgbClr val="FFFFFF"/>
                </a:solidFill>
                <a:latin typeface="S-Core Dream 5 Medium"/>
              </a:rPr>
              <a:t>Deep Learning Project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0" y="7289800"/>
            <a:ext cx="8509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6119"/>
              </a:lnSpc>
            </a:pPr>
            <a:r>
              <a:rPr lang="en-US" sz="5500" b="0" i="0" u="none" strike="noStrike">
                <a:solidFill>
                  <a:srgbClr val="FFFFFF"/>
                </a:solidFill>
                <a:latin typeface="BebasNeue"/>
              </a:rPr>
              <a:t>03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44100" y="8280400"/>
            <a:ext cx="67564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-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유방암</a:t>
            </a: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표적화</a:t>
            </a: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모델링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1" name="TextBox 11"/>
          <p:cNvSpPr txBox="1"/>
          <p:nvPr/>
        </p:nvSpPr>
        <p:spPr>
          <a:xfrm>
            <a:off x="9944100" y="4711700"/>
            <a:ext cx="66421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4500" b="0" i="0" u="none" strike="noStrike" spc="100">
                <a:solidFill>
                  <a:srgbClr val="FFFFFF"/>
                </a:solidFill>
                <a:latin typeface="S-Core Dream 5 Medium"/>
              </a:rPr>
              <a:t>LOAA-M Project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4673600"/>
            <a:ext cx="850900" cy="977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6119"/>
              </a:lnSpc>
            </a:pPr>
            <a:r>
              <a:rPr lang="en-US" sz="5500" b="0" i="0" u="none" strike="noStrike">
                <a:solidFill>
                  <a:srgbClr val="FFFFFF"/>
                </a:solidFill>
                <a:latin typeface="BebasNeue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44100" y="5651500"/>
            <a:ext cx="6756400" cy="533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-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체외</a:t>
            </a: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진단</a:t>
            </a: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의료</a:t>
            </a: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기기</a:t>
            </a: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개발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15" name="TextBox 15"/>
          <p:cNvSpPr txBox="1"/>
          <p:nvPr/>
        </p:nvSpPr>
        <p:spPr>
          <a:xfrm>
            <a:off x="9944100" y="2006600"/>
            <a:ext cx="6642100" cy="800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4500" b="0" i="0" u="none" strike="noStrike" spc="100" dirty="0">
                <a:solidFill>
                  <a:srgbClr val="FFFFFF"/>
                </a:solidFill>
                <a:latin typeface="S-Core Dream 5 Medium"/>
              </a:rPr>
              <a:t>C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00" y="1968500"/>
            <a:ext cx="850900" cy="9779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6119"/>
              </a:lnSpc>
            </a:pPr>
            <a:r>
              <a:rPr lang="en-US" sz="5500" b="0" i="0" u="none" strike="noStrike">
                <a:solidFill>
                  <a:srgbClr val="FFFFFF"/>
                </a:solidFill>
                <a:latin typeface="BebasNeue"/>
              </a:rPr>
              <a:t>01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44100" y="2933700"/>
            <a:ext cx="67564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-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자동</a:t>
            </a: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핵산</a:t>
            </a: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추출</a:t>
            </a: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장비</a:t>
            </a:r>
            <a:r>
              <a:rPr lang="en-US" sz="3000" b="0" i="0" u="none" strike="noStrike" spc="100">
                <a:solidFill>
                  <a:srgbClr val="FFFFFF"/>
                </a:solidFill>
                <a:latin typeface="S-Core Dream 4 Regular"/>
              </a:rPr>
              <a:t> SW </a:t>
            </a:r>
            <a:r>
              <a:rPr lang="ko-KR" sz="3000" b="0" i="0" u="none" strike="noStrike" spc="100">
                <a:solidFill>
                  <a:srgbClr val="FFFFFF"/>
                </a:solidFill>
                <a:ea typeface="S-Core Dream 4 Regular"/>
              </a:rPr>
              <a:t>설계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098BB6-2854-DD88-6818-68C07D810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0D82623-AD08-E0AB-D041-5B4EDE8B4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660400" y="3987800"/>
            <a:ext cx="7454900" cy="889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D8207DD7-43A3-BE5D-6F4A-ECEC95D9330C}"/>
              </a:ext>
            </a:extLst>
          </p:cNvPr>
          <p:cNvSpPr txBox="1"/>
          <p:nvPr/>
        </p:nvSpPr>
        <p:spPr>
          <a:xfrm>
            <a:off x="634999" y="533400"/>
            <a:ext cx="7537451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8570"/>
              </a:lnSpc>
            </a:pPr>
            <a:r>
              <a:rPr lang="en-US" sz="3000" b="0" i="0" u="none" strike="noStrike" dirty="0">
                <a:solidFill>
                  <a:srgbClr val="668EFD"/>
                </a:solidFill>
                <a:latin typeface="S-Core Dream 7 ExtraBold"/>
              </a:rPr>
              <a:t>DMA </a:t>
            </a:r>
            <a:r>
              <a:rPr lang="en-US" sz="1500" b="0" i="0" u="none" strike="noStrike" dirty="0">
                <a:solidFill>
                  <a:srgbClr val="668EFD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</a:t>
            </a:r>
            <a:r>
              <a:rPr lang="en-US" sz="1500" dirty="0">
                <a:solidFill>
                  <a:srgbClr val="668EFD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Digital Melting Analysis</a:t>
            </a:r>
            <a:r>
              <a:rPr lang="en-US" sz="1500" b="0" i="0" u="none" strike="noStrike" dirty="0">
                <a:solidFill>
                  <a:srgbClr val="668EFD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)</a:t>
            </a:r>
            <a:r>
              <a:rPr lang="en-US" sz="3000" b="0" i="0" u="none" strike="noStrike" dirty="0">
                <a:solidFill>
                  <a:srgbClr val="668EFD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 </a:t>
            </a:r>
          </a:p>
          <a:p>
            <a:pPr lvl="0" algn="l">
              <a:lnSpc>
                <a:spcPct val="148570"/>
              </a:lnSpc>
            </a:pPr>
            <a:r>
              <a:rPr lang="en-US" sz="3000" b="0" i="0" u="none" strike="noStrike" dirty="0">
                <a:solidFill>
                  <a:srgbClr val="668EFD"/>
                </a:solidFill>
                <a:latin typeface="S-Core Dream 7 ExtraBold"/>
                <a:ea typeface="S-Core Dream 7 ExtraBold"/>
              </a:rPr>
              <a:t>Digital Melting </a:t>
            </a:r>
            <a:r>
              <a:rPr lang="ko-KR" altLang="en-US" sz="3000" b="0" i="0" u="none" strike="noStrike" dirty="0">
                <a:solidFill>
                  <a:srgbClr val="668EFD"/>
                </a:solidFill>
                <a:latin typeface="S-Core Dream 7 ExtraBold"/>
                <a:ea typeface="S-Core Dream 7 ExtraBold"/>
              </a:rPr>
              <a:t>기반 </a:t>
            </a:r>
            <a:r>
              <a:rPr lang="en-US" altLang="ko-KR" sz="3000" b="0" i="0" u="none" strike="noStrike" dirty="0">
                <a:solidFill>
                  <a:srgbClr val="668EFD"/>
                </a:solidFill>
                <a:latin typeface="S-Core Dream 7 ExtraBold"/>
                <a:ea typeface="S-Core Dream 7 ExtraBold"/>
              </a:rPr>
              <a:t>AI </a:t>
            </a:r>
            <a:r>
              <a:rPr lang="ko-KR" altLang="en-US" sz="3000" b="0" i="0" u="none" strike="noStrike" dirty="0">
                <a:solidFill>
                  <a:srgbClr val="668EFD"/>
                </a:solidFill>
                <a:latin typeface="S-Core Dream 7 ExtraBold"/>
                <a:ea typeface="S-Core Dream 7 ExtraBold"/>
              </a:rPr>
              <a:t>분석 시스템 개발</a:t>
            </a:r>
            <a:endParaRPr lang="ko-KR" sz="3000" b="0" i="0" u="none" strike="noStrike" dirty="0">
              <a:solidFill>
                <a:srgbClr val="668EFD"/>
              </a:solidFill>
              <a:ea typeface="S-Core Dream 7 ExtraBold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FC36E30-2B1A-F566-2B0D-4DE8EAA06BE6}"/>
              </a:ext>
            </a:extLst>
          </p:cNvPr>
          <p:cNvSpPr txBox="1"/>
          <p:nvPr/>
        </p:nvSpPr>
        <p:spPr>
          <a:xfrm>
            <a:off x="635000" y="6334125"/>
            <a:ext cx="7137400" cy="1752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en-US" altLang="ko-KR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Digital Melting Curve </a:t>
            </a:r>
            <a:r>
              <a:rPr lang="ko-KR" altLang="en-US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기반 </a:t>
            </a:r>
            <a:r>
              <a:rPr lang="en-US" altLang="ko-KR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MSI </a:t>
            </a:r>
            <a:r>
              <a:rPr lang="ko-KR" altLang="en-US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예측 </a:t>
            </a:r>
            <a:r>
              <a:rPr lang="en-US" altLang="ko-KR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AI </a:t>
            </a:r>
            <a:r>
              <a:rPr lang="ko-KR" altLang="en-US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모델 개발</a:t>
            </a:r>
            <a:endParaRPr lang="en-US" altLang="ko-KR" sz="1600" spc="-1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en-US" altLang="ko-KR" sz="1600" b="0" i="0" u="none" strike="noStrike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Machine Learning </a:t>
            </a:r>
            <a:r>
              <a:rPr lang="ko-KR" altLang="en-US" sz="1600" b="0" i="0" u="none" strike="noStrike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기반 분석 모듈 설계</a:t>
            </a:r>
            <a:endParaRPr lang="en-US" altLang="ko-KR" sz="1600" b="0" i="0" u="none" strike="noStrike" spc="-1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ko-KR" altLang="en-US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신호 처리 </a:t>
            </a:r>
            <a:r>
              <a:rPr lang="en-US" altLang="ko-KR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– </a:t>
            </a:r>
            <a:r>
              <a:rPr lang="ko-KR" altLang="en-US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특징 추출 </a:t>
            </a:r>
            <a:r>
              <a:rPr lang="en-US" altLang="ko-KR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– AI </a:t>
            </a:r>
            <a:r>
              <a:rPr lang="ko-KR" altLang="en-US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추론 전체 파이프라인 구축</a:t>
            </a:r>
            <a:endParaRPr lang="en-US" altLang="ko-KR" sz="1600" spc="-1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ko-KR" altLang="en-US" sz="1600" b="0" i="0" u="none" strike="noStrike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초정밀 </a:t>
            </a:r>
            <a:r>
              <a:rPr lang="en-US" altLang="ko-KR" sz="1600" b="0" i="0" u="none" strike="noStrike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Tm</a:t>
            </a:r>
            <a:r>
              <a:rPr lang="ko-KR" altLang="en-US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분석 알고리즘 설계 및 특허 출원</a:t>
            </a:r>
            <a:endParaRPr lang="ko-KR" sz="1600" b="0" i="0" u="none" strike="noStrike" spc="-1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1C89D76-47E9-DA22-8687-D0AE0BAA52F7}"/>
              </a:ext>
            </a:extLst>
          </p:cNvPr>
          <p:cNvSpPr txBox="1"/>
          <p:nvPr/>
        </p:nvSpPr>
        <p:spPr>
          <a:xfrm>
            <a:off x="635000" y="6137925"/>
            <a:ext cx="173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72640"/>
              </a:lnSpc>
            </a:pP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담당</a:t>
            </a: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업무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F77C5B4-2A26-1DD5-2309-1BD2E881C89C}"/>
              </a:ext>
            </a:extLst>
          </p:cNvPr>
          <p:cNvSpPr txBox="1"/>
          <p:nvPr/>
        </p:nvSpPr>
        <p:spPr>
          <a:xfrm>
            <a:off x="635000" y="4140000"/>
            <a:ext cx="723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ko-KR" sz="1800" b="1" i="0" u="none" strike="noStrike" dirty="0">
                <a:solidFill>
                  <a:srgbClr val="668EFD"/>
                </a:solidFill>
                <a:ea typeface="S-Core Dream 5 Medium"/>
              </a:rPr>
              <a:t>성과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950AC0E4-453D-777E-46EE-0A1E6CB7D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892300"/>
            <a:ext cx="4000500" cy="13462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822F6670-599A-5574-491C-4B5E22CF7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65500" y="5143500"/>
            <a:ext cx="9525000" cy="889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2297555C-8688-5822-C4FD-0EB0B1CEA315}"/>
              </a:ext>
            </a:extLst>
          </p:cNvPr>
          <p:cNvSpPr txBox="1"/>
          <p:nvPr/>
        </p:nvSpPr>
        <p:spPr>
          <a:xfrm>
            <a:off x="660400" y="3340100"/>
            <a:ext cx="4102100" cy="635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800" b="0" i="0" u="none" strike="noStrike" dirty="0">
                <a:solidFill>
                  <a:srgbClr val="4E4E4E"/>
                </a:solidFill>
                <a:ea typeface="S-Core Dream 3 Light"/>
              </a:rPr>
              <a:t>팀</a:t>
            </a:r>
            <a:r>
              <a:rPr lang="en-US" sz="1800" b="0" i="0" u="none" strike="noStrike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800" b="0" i="0" u="none" strike="noStrike" dirty="0">
                <a:solidFill>
                  <a:srgbClr val="4E4E4E"/>
                </a:solidFill>
                <a:ea typeface="S-Core Dream 3 Light"/>
              </a:rPr>
              <a:t>프로젝트</a:t>
            </a:r>
          </a:p>
          <a:p>
            <a:pPr lvl="0" algn="l">
              <a:lnSpc>
                <a:spcPct val="116199"/>
              </a:lnSpc>
            </a:pPr>
            <a:r>
              <a:rPr lang="en-US" sz="1800" b="0" i="0" u="none" strike="noStrike" dirty="0">
                <a:solidFill>
                  <a:srgbClr val="4E4E4E"/>
                </a:solidFill>
                <a:latin typeface="S-Core Dream 3 Light"/>
              </a:rPr>
              <a:t>2024.10 </a:t>
            </a:r>
            <a:r>
              <a:rPr lang="en-US" dirty="0">
                <a:solidFill>
                  <a:srgbClr val="4E4E4E"/>
                </a:solidFill>
                <a:latin typeface="S-Core Dream 3 Light"/>
              </a:rPr>
              <a:t>-</a:t>
            </a:r>
            <a:r>
              <a:rPr lang="en-US" sz="1800" b="0" i="0" u="none" strike="noStrike" dirty="0">
                <a:solidFill>
                  <a:srgbClr val="4E4E4E"/>
                </a:solidFill>
                <a:latin typeface="S-Core Dream 3 Light"/>
              </a:rPr>
              <a:t> Current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CE21593B-B22C-1CF3-5B17-52B083B5782F}"/>
              </a:ext>
            </a:extLst>
          </p:cNvPr>
          <p:cNvSpPr txBox="1"/>
          <p:nvPr/>
        </p:nvSpPr>
        <p:spPr>
          <a:xfrm>
            <a:off x="635000" y="8511593"/>
            <a:ext cx="1441631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72640"/>
              </a:lnSpc>
            </a:pP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기술</a:t>
            </a: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스택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5748279-C431-9606-CAE2-D5D93A8AD2D9}"/>
              </a:ext>
            </a:extLst>
          </p:cNvPr>
          <p:cNvSpPr txBox="1"/>
          <p:nvPr/>
        </p:nvSpPr>
        <p:spPr>
          <a:xfrm>
            <a:off x="660400" y="8903993"/>
            <a:ext cx="6261099" cy="52954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0" indent="-342900" algn="l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1600" spc="-100" dirty="0">
                <a:solidFill>
                  <a:srgbClr val="000000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Python,</a:t>
            </a:r>
            <a:r>
              <a:rPr lang="ko-KR" altLang="en-US" sz="1600" spc="-100" dirty="0">
                <a:solidFill>
                  <a:srgbClr val="000000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en-US" altLang="ko-KR" sz="1600" spc="-100" dirty="0">
                <a:solidFill>
                  <a:srgbClr val="000000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PyTorch, TensorFlow, PyQt, Cursor AI</a:t>
            </a:r>
            <a:endParaRPr lang="en-US" sz="1600" i="0" u="none" strike="noStrike" spc="-100" dirty="0">
              <a:solidFill>
                <a:srgbClr val="4E4E4E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498A9A0B-404A-1C40-2C83-F59F8B6C8E97}"/>
              </a:ext>
            </a:extLst>
          </p:cNvPr>
          <p:cNvSpPr txBox="1"/>
          <p:nvPr/>
        </p:nvSpPr>
        <p:spPr>
          <a:xfrm>
            <a:off x="8826500" y="7734300"/>
            <a:ext cx="13335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ko-KR" sz="1800" b="0" i="0" u="none" strike="noStrike">
                <a:solidFill>
                  <a:srgbClr val="668EFD"/>
                </a:solidFill>
                <a:ea typeface="S-Core Dream 5 Medium"/>
              </a:rPr>
              <a:t>기술설명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41BF5BDC-8585-2835-C41B-0F80FF450539}"/>
              </a:ext>
            </a:extLst>
          </p:cNvPr>
          <p:cNvGrpSpPr/>
          <p:nvPr/>
        </p:nvGrpSpPr>
        <p:grpSpPr>
          <a:xfrm>
            <a:off x="8402364" y="2138695"/>
            <a:ext cx="9470082" cy="3297305"/>
            <a:chOff x="323087" y="1533098"/>
            <a:chExt cx="11471646" cy="3994212"/>
          </a:xfrm>
        </p:grpSpPr>
        <p:sp>
          <p:nvSpPr>
            <p:cNvPr id="17" name="모서리가 둥근 직사각형 63">
              <a:extLst>
                <a:ext uri="{FF2B5EF4-FFF2-40B4-BE49-F238E27FC236}">
                  <a16:creationId xmlns:a16="http://schemas.microsoft.com/office/drawing/2014/main" id="{546C442A-907B-1280-E090-E63223AC87A6}"/>
                </a:ext>
              </a:extLst>
            </p:cNvPr>
            <p:cNvSpPr/>
            <p:nvPr/>
          </p:nvSpPr>
          <p:spPr>
            <a:xfrm>
              <a:off x="6486110" y="1590658"/>
              <a:ext cx="1183632" cy="2959015"/>
            </a:xfrm>
            <a:prstGeom prst="roundRect">
              <a:avLst>
                <a:gd name="adj" fmla="val 8434"/>
              </a:avLst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8" name="Rectangle 75">
              <a:extLst>
                <a:ext uri="{FF2B5EF4-FFF2-40B4-BE49-F238E27FC236}">
                  <a16:creationId xmlns:a16="http://schemas.microsoft.com/office/drawing/2014/main" id="{DBDE9089-10E2-A548-3F23-FE35FFEE77B1}"/>
                </a:ext>
              </a:extLst>
            </p:cNvPr>
            <p:cNvSpPr/>
            <p:nvPr/>
          </p:nvSpPr>
          <p:spPr>
            <a:xfrm>
              <a:off x="7875989" y="1593710"/>
              <a:ext cx="3918744" cy="292821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19" name="그림 18" descr="텍스트, 스크린샷, 도표, 라인이(가) 표시된 사진&#10;&#10;AI 생성 콘텐츠는 정확하지 않을 수 있습니다.">
              <a:extLst>
                <a:ext uri="{FF2B5EF4-FFF2-40B4-BE49-F238E27FC236}">
                  <a16:creationId xmlns:a16="http://schemas.microsoft.com/office/drawing/2014/main" id="{6B5A400D-6887-82E9-66EF-8F90E8C63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628" y="1668423"/>
              <a:ext cx="3813375" cy="2853501"/>
            </a:xfrm>
            <a:prstGeom prst="rect">
              <a:avLst/>
            </a:prstGeom>
          </p:spPr>
        </p:pic>
        <p:cxnSp>
          <p:nvCxnSpPr>
            <p:cNvPr id="20" name="Straight Connector 77">
              <a:extLst>
                <a:ext uri="{FF2B5EF4-FFF2-40B4-BE49-F238E27FC236}">
                  <a16:creationId xmlns:a16="http://schemas.microsoft.com/office/drawing/2014/main" id="{0D224A75-82B1-129C-2C0D-6E5EE6354AD6}"/>
                </a:ext>
              </a:extLst>
            </p:cNvPr>
            <p:cNvCxnSpPr>
              <a:cxnSpLocks/>
            </p:cNvCxnSpPr>
            <p:nvPr/>
          </p:nvCxnSpPr>
          <p:spPr>
            <a:xfrm>
              <a:off x="8447855" y="3225447"/>
              <a:ext cx="2605176" cy="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Picture 13">
              <a:extLst>
                <a:ext uri="{FF2B5EF4-FFF2-40B4-BE49-F238E27FC236}">
                  <a16:creationId xmlns:a16="http://schemas.microsoft.com/office/drawing/2014/main" id="{BB86139F-0514-4045-1ED2-0F4C6CC68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0258" y="2153317"/>
              <a:ext cx="1828800" cy="82424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096B7E4-89D4-84DB-817E-EE9A48DBA49B}"/>
                </a:ext>
              </a:extLst>
            </p:cNvPr>
            <p:cNvSpPr txBox="1"/>
            <p:nvPr/>
          </p:nvSpPr>
          <p:spPr>
            <a:xfrm>
              <a:off x="323087" y="2403143"/>
              <a:ext cx="914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MSI-H</a:t>
              </a:r>
              <a:endParaRPr lang="ko-KR" altLang="en-US" sz="1200" dirty="0"/>
            </a:p>
          </p:txBody>
        </p:sp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1B9A8D1A-0990-4C08-C93B-7AE488EBD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0258" y="3304806"/>
              <a:ext cx="1828800" cy="824247"/>
            </a:xfrm>
            <a:prstGeom prst="rect">
              <a:avLst/>
            </a:prstGeom>
          </p:spPr>
        </p:pic>
        <p:pic>
          <p:nvPicPr>
            <p:cNvPr id="24" name="Picture 18">
              <a:extLst>
                <a:ext uri="{FF2B5EF4-FFF2-40B4-BE49-F238E27FC236}">
                  <a16:creationId xmlns:a16="http://schemas.microsoft.com/office/drawing/2014/main" id="{020A0954-F83D-3BB6-2EA9-BE1E2AB76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0258" y="4418552"/>
              <a:ext cx="1828800" cy="82424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9C1F866-3AD4-8225-E665-7A38C2106621}"/>
                </a:ext>
              </a:extLst>
            </p:cNvPr>
            <p:cNvSpPr txBox="1"/>
            <p:nvPr/>
          </p:nvSpPr>
          <p:spPr>
            <a:xfrm>
              <a:off x="323087" y="3571423"/>
              <a:ext cx="914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MSI-L</a:t>
              </a:r>
              <a:endParaRPr lang="ko-KR" altLang="en-US" sz="1200" dirty="0"/>
            </a:p>
          </p:txBody>
        </p:sp>
        <p:sp>
          <p:nvSpPr>
            <p:cNvPr id="26" name="Rectangle 30">
              <a:extLst>
                <a:ext uri="{FF2B5EF4-FFF2-40B4-BE49-F238E27FC236}">
                  <a16:creationId xmlns:a16="http://schemas.microsoft.com/office/drawing/2014/main" id="{A5C0DAD3-290B-57B9-AD32-1CBE69D0CFD0}"/>
                </a:ext>
              </a:extLst>
            </p:cNvPr>
            <p:cNvSpPr/>
            <p:nvPr/>
          </p:nvSpPr>
          <p:spPr>
            <a:xfrm>
              <a:off x="448067" y="3220226"/>
              <a:ext cx="2552699" cy="1041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D9DB68-2D2C-9098-8650-7E44E7BE91A1}"/>
                </a:ext>
              </a:extLst>
            </p:cNvPr>
            <p:cNvSpPr txBox="1"/>
            <p:nvPr/>
          </p:nvSpPr>
          <p:spPr>
            <a:xfrm>
              <a:off x="323087" y="4729385"/>
              <a:ext cx="9144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MSS</a:t>
              </a:r>
              <a:endParaRPr lang="ko-KR" altLang="en-US" sz="1200" dirty="0"/>
            </a:p>
          </p:txBody>
        </p:sp>
        <p:sp>
          <p:nvSpPr>
            <p:cNvPr id="28" name="Rectangle 32">
              <a:extLst>
                <a:ext uri="{FF2B5EF4-FFF2-40B4-BE49-F238E27FC236}">
                  <a16:creationId xmlns:a16="http://schemas.microsoft.com/office/drawing/2014/main" id="{CB295019-05B0-8FAE-88D3-7014F4AD9E9C}"/>
                </a:ext>
              </a:extLst>
            </p:cNvPr>
            <p:cNvSpPr/>
            <p:nvPr/>
          </p:nvSpPr>
          <p:spPr>
            <a:xfrm>
              <a:off x="448067" y="4378188"/>
              <a:ext cx="2552699" cy="1041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39">
              <a:extLst>
                <a:ext uri="{FF2B5EF4-FFF2-40B4-BE49-F238E27FC236}">
                  <a16:creationId xmlns:a16="http://schemas.microsoft.com/office/drawing/2014/main" id="{26C52A37-9662-E67E-46FB-EB58C318F9D2}"/>
                </a:ext>
              </a:extLst>
            </p:cNvPr>
            <p:cNvSpPr/>
            <p:nvPr/>
          </p:nvSpPr>
          <p:spPr>
            <a:xfrm>
              <a:off x="448067" y="2051946"/>
              <a:ext cx="2552699" cy="1041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Rectangle 40">
              <a:extLst>
                <a:ext uri="{FF2B5EF4-FFF2-40B4-BE49-F238E27FC236}">
                  <a16:creationId xmlns:a16="http://schemas.microsoft.com/office/drawing/2014/main" id="{DC31BEFF-F0E0-76AB-128C-97004E5B4441}"/>
                </a:ext>
              </a:extLst>
            </p:cNvPr>
            <p:cNvSpPr/>
            <p:nvPr/>
          </p:nvSpPr>
          <p:spPr>
            <a:xfrm>
              <a:off x="323087" y="1586646"/>
              <a:ext cx="2831948" cy="39302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1F68A5-3631-B7DF-D796-8FBE3F66E38B}"/>
                </a:ext>
              </a:extLst>
            </p:cNvPr>
            <p:cNvSpPr txBox="1"/>
            <p:nvPr/>
          </p:nvSpPr>
          <p:spPr>
            <a:xfrm>
              <a:off x="465698" y="1533098"/>
              <a:ext cx="2443359" cy="559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Raw</a:t>
              </a:r>
              <a:r>
                <a:rPr lang="ko-KR" altLang="en-US" sz="1200" dirty="0"/>
                <a:t> </a:t>
              </a:r>
              <a:r>
                <a:rPr lang="en-US" altLang="ko-KR" sz="1200" dirty="0"/>
                <a:t>Digital Melting Curves for BAT26, CAT25 gene  </a:t>
              </a:r>
              <a:endParaRPr lang="ko-KR" altLang="en-US" sz="1200" dirty="0"/>
            </a:p>
          </p:txBody>
        </p:sp>
        <p:pic>
          <p:nvPicPr>
            <p:cNvPr id="32" name="Picture 7" descr="A graph of a temperature&#10;&#10;AI-generated content may be incorrect.">
              <a:extLst>
                <a:ext uri="{FF2B5EF4-FFF2-40B4-BE49-F238E27FC236}">
                  <a16:creationId xmlns:a16="http://schemas.microsoft.com/office/drawing/2014/main" id="{E3CB9459-FA18-44A8-B9F0-A1D76E2A7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84586" y="2062363"/>
              <a:ext cx="1828800" cy="824248"/>
            </a:xfrm>
            <a:prstGeom prst="rect">
              <a:avLst/>
            </a:prstGeom>
          </p:spPr>
        </p:pic>
        <p:pic>
          <p:nvPicPr>
            <p:cNvPr id="33" name="Picture 20">
              <a:extLst>
                <a:ext uri="{FF2B5EF4-FFF2-40B4-BE49-F238E27FC236}">
                  <a16:creationId xmlns:a16="http://schemas.microsoft.com/office/drawing/2014/main" id="{3DB2DBCA-E877-B482-1CF7-62AB8F52C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51664" y="3284313"/>
              <a:ext cx="1828800" cy="824248"/>
            </a:xfrm>
            <a:prstGeom prst="rect">
              <a:avLst/>
            </a:prstGeom>
          </p:spPr>
        </p:pic>
        <p:pic>
          <p:nvPicPr>
            <p:cNvPr id="34" name="Picture 24">
              <a:extLst>
                <a:ext uri="{FF2B5EF4-FFF2-40B4-BE49-F238E27FC236}">
                  <a16:creationId xmlns:a16="http://schemas.microsoft.com/office/drawing/2014/main" id="{5537D150-9906-741F-982E-3770F1FA9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54471" y="4391799"/>
              <a:ext cx="1828800" cy="824248"/>
            </a:xfrm>
            <a:prstGeom prst="rect">
              <a:avLst/>
            </a:prstGeom>
          </p:spPr>
        </p:pic>
        <p:sp>
          <p:nvSpPr>
            <p:cNvPr id="35" name="Rectangle 27">
              <a:extLst>
                <a:ext uri="{FF2B5EF4-FFF2-40B4-BE49-F238E27FC236}">
                  <a16:creationId xmlns:a16="http://schemas.microsoft.com/office/drawing/2014/main" id="{A92A5ED7-8212-F458-289B-43013CA5945A}"/>
                </a:ext>
              </a:extLst>
            </p:cNvPr>
            <p:cNvSpPr/>
            <p:nvPr/>
          </p:nvSpPr>
          <p:spPr>
            <a:xfrm>
              <a:off x="3585089" y="1960992"/>
              <a:ext cx="2552699" cy="104102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D29F426-CE72-145F-68A8-4EA59EBD5A59}"/>
                </a:ext>
              </a:extLst>
            </p:cNvPr>
            <p:cNvSpPr txBox="1"/>
            <p:nvPr/>
          </p:nvSpPr>
          <p:spPr>
            <a:xfrm>
              <a:off x="3088834" y="3425743"/>
              <a:ext cx="18028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800" dirty="0"/>
            </a:p>
          </p:txBody>
        </p:sp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4049AFD0-3110-A7D1-DE75-5410B395FEB8}"/>
                </a:ext>
              </a:extLst>
            </p:cNvPr>
            <p:cNvSpPr/>
            <p:nvPr/>
          </p:nvSpPr>
          <p:spPr>
            <a:xfrm>
              <a:off x="3585089" y="3209159"/>
              <a:ext cx="2552699" cy="21138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DD1A89-D5DB-0BAC-8ECD-B8C4CEFF9F78}"/>
                </a:ext>
              </a:extLst>
            </p:cNvPr>
            <p:cNvSpPr txBox="1"/>
            <p:nvPr/>
          </p:nvSpPr>
          <p:spPr>
            <a:xfrm>
              <a:off x="3558660" y="4108561"/>
              <a:ext cx="5930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MSS</a:t>
              </a:r>
              <a:endParaRPr lang="ko-KR" altLang="en-US" sz="12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42EC994-9C7A-E7FD-108F-1A43A3F48887}"/>
                </a:ext>
              </a:extLst>
            </p:cNvPr>
            <p:cNvSpPr txBox="1"/>
            <p:nvPr/>
          </p:nvSpPr>
          <p:spPr>
            <a:xfrm>
              <a:off x="3558660" y="2343002"/>
              <a:ext cx="5930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MSI</a:t>
              </a:r>
              <a:endParaRPr lang="ko-KR" altLang="en-US" sz="1200" dirty="0"/>
            </a:p>
          </p:txBody>
        </p:sp>
        <p:sp>
          <p:nvSpPr>
            <p:cNvPr id="40" name="Rectangle 71">
              <a:extLst>
                <a:ext uri="{FF2B5EF4-FFF2-40B4-BE49-F238E27FC236}">
                  <a16:creationId xmlns:a16="http://schemas.microsoft.com/office/drawing/2014/main" id="{8C6E945F-91D5-0C55-7173-BBB8171DC3A3}"/>
                </a:ext>
              </a:extLst>
            </p:cNvPr>
            <p:cNvSpPr/>
            <p:nvPr/>
          </p:nvSpPr>
          <p:spPr>
            <a:xfrm>
              <a:off x="3433383" y="1597063"/>
              <a:ext cx="2870200" cy="39302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EB6D6E-F69D-78BA-39DC-BEA6FEEC0461}"/>
                </a:ext>
              </a:extLst>
            </p:cNvPr>
            <p:cNvSpPr txBox="1"/>
            <p:nvPr/>
          </p:nvSpPr>
          <p:spPr>
            <a:xfrm>
              <a:off x="3722506" y="1631488"/>
              <a:ext cx="2290881" cy="335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/>
                <a:t>Deep Learning</a:t>
              </a:r>
              <a:r>
                <a:rPr lang="ko-KR" altLang="en-US" sz="1200" dirty="0"/>
                <a:t> </a:t>
              </a:r>
              <a:r>
                <a:rPr lang="en-US" altLang="ko-KR" sz="1200" dirty="0"/>
                <a:t>Dataset</a:t>
              </a:r>
              <a:endParaRPr lang="ko-KR" altLang="en-US" sz="1200" dirty="0"/>
            </a:p>
          </p:txBody>
        </p:sp>
        <p:sp>
          <p:nvSpPr>
            <p:cNvPr id="42" name="Arrow: Right 74">
              <a:extLst>
                <a:ext uri="{FF2B5EF4-FFF2-40B4-BE49-F238E27FC236}">
                  <a16:creationId xmlns:a16="http://schemas.microsoft.com/office/drawing/2014/main" id="{04C492D5-BFF7-33AF-E223-4EE955D034EE}"/>
                </a:ext>
              </a:extLst>
            </p:cNvPr>
            <p:cNvSpPr/>
            <p:nvPr/>
          </p:nvSpPr>
          <p:spPr>
            <a:xfrm>
              <a:off x="2766060" y="3376623"/>
              <a:ext cx="1285499" cy="658099"/>
            </a:xfrm>
            <a:prstGeom prst="rightArrow">
              <a:avLst>
                <a:gd name="adj1" fmla="val 68526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Raw Data preprocessing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Arrow: Right 52">
              <a:extLst>
                <a:ext uri="{FF2B5EF4-FFF2-40B4-BE49-F238E27FC236}">
                  <a16:creationId xmlns:a16="http://schemas.microsoft.com/office/drawing/2014/main" id="{9FB7EFEB-CE84-F527-FB91-07417C517753}"/>
                </a:ext>
              </a:extLst>
            </p:cNvPr>
            <p:cNvSpPr/>
            <p:nvPr/>
          </p:nvSpPr>
          <p:spPr>
            <a:xfrm>
              <a:off x="6137788" y="3378329"/>
              <a:ext cx="385638" cy="65809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44" name="Graphic 55" descr="Artificial Intelligence outline">
              <a:extLst>
                <a:ext uri="{FF2B5EF4-FFF2-40B4-BE49-F238E27FC236}">
                  <a16:creationId xmlns:a16="http://schemas.microsoft.com/office/drawing/2014/main" id="{B3D1817D-65F0-1562-65A7-684C9F333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32081" y="3130340"/>
              <a:ext cx="914400" cy="914400"/>
            </a:xfrm>
            <a:prstGeom prst="rect">
              <a:avLst/>
            </a:prstGeom>
          </p:spPr>
        </p:pic>
        <p:sp>
          <p:nvSpPr>
            <p:cNvPr id="45" name="Rectangle 57">
              <a:extLst>
                <a:ext uri="{FF2B5EF4-FFF2-40B4-BE49-F238E27FC236}">
                  <a16:creationId xmlns:a16="http://schemas.microsoft.com/office/drawing/2014/main" id="{7E7671C8-D50F-DA90-471E-637CD48F8FEF}"/>
                </a:ext>
              </a:extLst>
            </p:cNvPr>
            <p:cNvSpPr/>
            <p:nvPr/>
          </p:nvSpPr>
          <p:spPr>
            <a:xfrm>
              <a:off x="6642848" y="3120790"/>
              <a:ext cx="884441" cy="133031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46" name="Graphic 37" descr="Artificial Intelligence outline">
              <a:extLst>
                <a:ext uri="{FF2B5EF4-FFF2-40B4-BE49-F238E27FC236}">
                  <a16:creationId xmlns:a16="http://schemas.microsoft.com/office/drawing/2014/main" id="{430EC20C-31B9-2AAE-7782-A8FEBD9E4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32081" y="1687276"/>
              <a:ext cx="914400" cy="914400"/>
            </a:xfrm>
            <a:prstGeom prst="rect">
              <a:avLst/>
            </a:prstGeom>
          </p:spPr>
        </p:pic>
        <p:sp>
          <p:nvSpPr>
            <p:cNvPr id="47" name="Rectangle 47">
              <a:extLst>
                <a:ext uri="{FF2B5EF4-FFF2-40B4-BE49-F238E27FC236}">
                  <a16:creationId xmlns:a16="http://schemas.microsoft.com/office/drawing/2014/main" id="{2C1ECD2E-4093-2772-6C42-2A6E920C207D}"/>
                </a:ext>
              </a:extLst>
            </p:cNvPr>
            <p:cNvSpPr/>
            <p:nvPr/>
          </p:nvSpPr>
          <p:spPr>
            <a:xfrm>
              <a:off x="6632081" y="1701420"/>
              <a:ext cx="884440" cy="125270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8" name="Arrow: Right 48">
              <a:extLst>
                <a:ext uri="{FF2B5EF4-FFF2-40B4-BE49-F238E27FC236}">
                  <a16:creationId xmlns:a16="http://schemas.microsoft.com/office/drawing/2014/main" id="{19D3743D-AEBE-F6E9-B132-157F273412CD}"/>
                </a:ext>
              </a:extLst>
            </p:cNvPr>
            <p:cNvSpPr/>
            <p:nvPr/>
          </p:nvSpPr>
          <p:spPr>
            <a:xfrm>
              <a:off x="7637034" y="1957425"/>
              <a:ext cx="380036" cy="65809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Arrow: Right 79">
              <a:extLst>
                <a:ext uri="{FF2B5EF4-FFF2-40B4-BE49-F238E27FC236}">
                  <a16:creationId xmlns:a16="http://schemas.microsoft.com/office/drawing/2014/main" id="{AC7AAA6D-6A3B-643F-89E8-AFE719287CB1}"/>
                </a:ext>
              </a:extLst>
            </p:cNvPr>
            <p:cNvSpPr/>
            <p:nvPr/>
          </p:nvSpPr>
          <p:spPr>
            <a:xfrm rot="16200000">
              <a:off x="10575307" y="2690557"/>
              <a:ext cx="620614" cy="334834"/>
            </a:xfrm>
            <a:prstGeom prst="rightArrow">
              <a:avLst>
                <a:gd name="adj1" fmla="val 34828"/>
                <a:gd name="adj2" fmla="val 50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39028D2-DABE-89A1-B897-9E1291A26C4F}"/>
                </a:ext>
              </a:extLst>
            </p:cNvPr>
            <p:cNvSpPr txBox="1"/>
            <p:nvPr/>
          </p:nvSpPr>
          <p:spPr>
            <a:xfrm>
              <a:off x="8403168" y="2985793"/>
              <a:ext cx="2095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FF0000"/>
                  </a:solidFill>
                </a:rPr>
                <a:t>Decision Threshold: 30% (example)</a:t>
              </a:r>
              <a:endParaRPr lang="ko-KR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31570D4-16ED-DB00-78B0-62C5871ABAC6}"/>
                </a:ext>
              </a:extLst>
            </p:cNvPr>
            <p:cNvSpPr txBox="1"/>
            <p:nvPr/>
          </p:nvSpPr>
          <p:spPr>
            <a:xfrm>
              <a:off x="10505269" y="2058967"/>
              <a:ext cx="7606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FF0000"/>
                  </a:solidFill>
                </a:rPr>
                <a:t>MSI High</a:t>
              </a:r>
              <a:endParaRPr lang="ko-KR" alt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52" name="Straight Connector 77">
              <a:extLst>
                <a:ext uri="{FF2B5EF4-FFF2-40B4-BE49-F238E27FC236}">
                  <a16:creationId xmlns:a16="http://schemas.microsoft.com/office/drawing/2014/main" id="{3EB79855-A969-7F07-3733-E000E79EA346}"/>
                </a:ext>
              </a:extLst>
            </p:cNvPr>
            <p:cNvCxnSpPr>
              <a:cxnSpLocks/>
            </p:cNvCxnSpPr>
            <p:nvPr/>
          </p:nvCxnSpPr>
          <p:spPr>
            <a:xfrm>
              <a:off x="8457319" y="3754079"/>
              <a:ext cx="259571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1BC91C4-FD23-C7AE-348C-7E60DBB53FD4}"/>
                </a:ext>
              </a:extLst>
            </p:cNvPr>
            <p:cNvSpPr txBox="1"/>
            <p:nvPr/>
          </p:nvSpPr>
          <p:spPr>
            <a:xfrm>
              <a:off x="10292085" y="3515944"/>
              <a:ext cx="12403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>
                      <a:lumMod val="75000"/>
                    </a:schemeClr>
                  </a:solidFill>
                </a:rPr>
                <a:t>MSI Low</a:t>
              </a:r>
              <a:endParaRPr lang="ko-KR" altLang="en-US" sz="12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07A354D-4041-F060-87D3-E804CC9FC6F7}"/>
                </a:ext>
              </a:extLst>
            </p:cNvPr>
            <p:cNvSpPr txBox="1"/>
            <p:nvPr/>
          </p:nvSpPr>
          <p:spPr>
            <a:xfrm>
              <a:off x="10292084" y="3814343"/>
              <a:ext cx="12403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</a:rPr>
                <a:t>MSS</a:t>
              </a:r>
              <a:endParaRPr lang="ko-KR" altLang="en-US" sz="1200" b="1" dirty="0">
                <a:solidFill>
                  <a:schemeClr val="accent1"/>
                </a:solidFill>
              </a:endParaRPr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89A87C00-A695-AB45-D77B-637B9188D87E}"/>
                </a:ext>
              </a:extLst>
            </p:cNvPr>
            <p:cNvSpPr/>
            <p:nvPr/>
          </p:nvSpPr>
          <p:spPr>
            <a:xfrm>
              <a:off x="6632081" y="2601676"/>
              <a:ext cx="884440" cy="35245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7D34B7D-69B1-1E63-8F1E-6BB81F40A9F7}"/>
                </a:ext>
              </a:extLst>
            </p:cNvPr>
            <p:cNvSpPr txBox="1"/>
            <p:nvPr/>
          </p:nvSpPr>
          <p:spPr>
            <a:xfrm>
              <a:off x="6582297" y="2619096"/>
              <a:ext cx="984007" cy="435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ko-KR" sz="1200" dirty="0">
                  <a:solidFill>
                    <a:schemeClr val="bg1"/>
                  </a:solidFill>
                </a:rPr>
                <a:t>MSI Score Forecast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FAB70C1E-EA25-58C8-9018-A66182704D6D}"/>
                </a:ext>
              </a:extLst>
            </p:cNvPr>
            <p:cNvSpPr/>
            <p:nvPr/>
          </p:nvSpPr>
          <p:spPr>
            <a:xfrm>
              <a:off x="6642849" y="4092272"/>
              <a:ext cx="884440" cy="352453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EB67F49-3CC0-3252-9631-B64D0537643E}"/>
                </a:ext>
              </a:extLst>
            </p:cNvPr>
            <p:cNvSpPr txBox="1"/>
            <p:nvPr/>
          </p:nvSpPr>
          <p:spPr>
            <a:xfrm>
              <a:off x="6523262" y="4116548"/>
              <a:ext cx="1113772" cy="408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altLang="ko-KR" sz="1100" dirty="0">
                  <a:solidFill>
                    <a:schemeClr val="bg1"/>
                  </a:solidFill>
                </a:rPr>
                <a:t>MSI-Classifier </a:t>
              </a:r>
            </a:p>
            <a:p>
              <a:pPr algn="ctr">
                <a:lnSpc>
                  <a:spcPct val="70000"/>
                </a:lnSpc>
              </a:pPr>
              <a:r>
                <a:rPr lang="en-US" altLang="ko-KR" sz="1100" dirty="0">
                  <a:solidFill>
                    <a:schemeClr val="bg1"/>
                  </a:solidFill>
                </a:rPr>
                <a:t>AI Training</a:t>
              </a:r>
              <a:endParaRPr lang="ko-KR" alt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TextBox 14">
            <a:extLst>
              <a:ext uri="{FF2B5EF4-FFF2-40B4-BE49-F238E27FC236}">
                <a16:creationId xmlns:a16="http://schemas.microsoft.com/office/drawing/2014/main" id="{06F6AC54-6F98-73DE-D1FB-B2E8A90F4EDE}"/>
              </a:ext>
            </a:extLst>
          </p:cNvPr>
          <p:cNvSpPr txBox="1"/>
          <p:nvPr/>
        </p:nvSpPr>
        <p:spPr>
          <a:xfrm>
            <a:off x="674099" y="4542303"/>
            <a:ext cx="4927600" cy="9520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285750" lvl="0" indent="-285750" algn="l">
              <a:lnSpc>
                <a:spcPct val="132800"/>
              </a:lnSpc>
              <a:buFont typeface="Arial" panose="020B0604020202020204" pitchFamily="34" charset="0"/>
              <a:buChar char="•"/>
            </a:pPr>
            <a:r>
              <a:rPr lang="ko-KR" altLang="en-US" sz="1600" b="0" i="0" u="none" strike="noStrike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임상 데이터 기준 </a:t>
            </a:r>
            <a:r>
              <a:rPr lang="en-US" altLang="ko-KR" sz="1600" b="0" i="0" u="none" strike="noStrike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95% </a:t>
            </a:r>
            <a:r>
              <a:rPr lang="ko-KR" altLang="en-US" sz="1600" b="0" i="0" u="none" strike="noStrike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이상의 정확도 달성</a:t>
            </a:r>
            <a:endParaRPr lang="en-US" altLang="ko-KR" sz="1600" b="0" i="0" u="none" strike="noStrike" spc="-1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285750" lvl="0" indent="-285750" algn="l">
              <a:lnSpc>
                <a:spcPct val="132800"/>
              </a:lnSpc>
              <a:buFont typeface="Arial" panose="020B0604020202020204" pitchFamily="34" charset="0"/>
              <a:buChar char="•"/>
            </a:pPr>
            <a:r>
              <a:rPr lang="ko-KR" altLang="en-US" sz="1600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기존 대비 해상도 </a:t>
            </a:r>
            <a:r>
              <a:rPr lang="en-US" altLang="ko-KR" sz="1600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2~5</a:t>
            </a:r>
            <a:r>
              <a:rPr lang="ko-KR" altLang="en-US" sz="1600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배 향상</a:t>
            </a:r>
            <a:endParaRPr lang="en-US" altLang="ko-KR" sz="1600" spc="-1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285750" lvl="0" indent="-285750" algn="l">
              <a:lnSpc>
                <a:spcPct val="132800"/>
              </a:lnSpc>
              <a:buFont typeface="Arial" panose="020B0604020202020204" pitchFamily="34" charset="0"/>
              <a:buChar char="•"/>
            </a:pPr>
            <a:r>
              <a:rPr lang="ko-KR" altLang="en-US" sz="1600" b="0" i="0" u="none" strike="noStrike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핵심 알고리즘 특허 출원</a:t>
            </a:r>
            <a:endParaRPr lang="en-US" altLang="ko-KR" sz="1600" b="0" i="0" u="none" strike="noStrike" spc="-1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62" name="TextBox 15">
            <a:extLst>
              <a:ext uri="{FF2B5EF4-FFF2-40B4-BE49-F238E27FC236}">
                <a16:creationId xmlns:a16="http://schemas.microsoft.com/office/drawing/2014/main" id="{AC2195F1-9AB3-3D8B-F30E-BC543D607DBF}"/>
              </a:ext>
            </a:extLst>
          </p:cNvPr>
          <p:cNvSpPr txBox="1"/>
          <p:nvPr/>
        </p:nvSpPr>
        <p:spPr>
          <a:xfrm>
            <a:off x="8826500" y="8102600"/>
            <a:ext cx="9182100" cy="1587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Digital Melting </a:t>
            </a:r>
            <a:r>
              <a:rPr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기반으로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MSI </a:t>
            </a:r>
            <a:r>
              <a:rPr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예측을 위한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AI </a:t>
            </a:r>
            <a:r>
              <a:rPr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분석 시스템을 개발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. </a:t>
            </a:r>
            <a:r>
              <a:rPr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기존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PCR </a:t>
            </a:r>
            <a:r>
              <a:rPr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분석 대비 정밀도를 크게 향상시켜 임상 진단의 정확도를 높이는 핵심 기술을 구현</a:t>
            </a:r>
          </a:p>
          <a:p>
            <a:pPr lvl="0" algn="l">
              <a:lnSpc>
                <a:spcPct val="132800"/>
              </a:lnSpc>
            </a:pPr>
            <a:endParaRPr lang="en-US" sz="1600" b="0" i="0" u="none" strike="noStrike" spc="-100" dirty="0">
              <a:solidFill>
                <a:srgbClr val="4E4E4E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678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27A88-2958-E557-823C-97E6EAE38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96BDF0-5C36-FA80-51A9-0C0DAE6A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660400" y="3987800"/>
            <a:ext cx="7454900" cy="889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24B5E6BB-34E7-A40F-C58D-DC1386B46D94}"/>
              </a:ext>
            </a:extLst>
          </p:cNvPr>
          <p:cNvSpPr txBox="1"/>
          <p:nvPr/>
        </p:nvSpPr>
        <p:spPr>
          <a:xfrm>
            <a:off x="635000" y="533400"/>
            <a:ext cx="56896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8570"/>
              </a:lnSpc>
            </a:pPr>
            <a:r>
              <a:rPr lang="en-US" sz="3000" dirty="0">
                <a:solidFill>
                  <a:srgbClr val="668EFD"/>
                </a:solidFill>
                <a:latin typeface="S-Core Dream 7 ExtraBold"/>
              </a:rPr>
              <a:t>CGT</a:t>
            </a:r>
            <a:r>
              <a:rPr lang="en-US" sz="3000" b="0" i="0" u="none" strike="noStrike" dirty="0">
                <a:solidFill>
                  <a:srgbClr val="668EFD"/>
                </a:solidFill>
                <a:latin typeface="S-Core Dream 7 ExtraBold"/>
              </a:rPr>
              <a:t> </a:t>
            </a:r>
            <a:r>
              <a:rPr lang="en-US" sz="1500" b="0" i="0" u="none" strike="noStrike" dirty="0">
                <a:solidFill>
                  <a:srgbClr val="668EFD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</a:t>
            </a:r>
            <a:r>
              <a:rPr lang="en-US" sz="1500" dirty="0">
                <a:solidFill>
                  <a:srgbClr val="668EFD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Cell Gene Therapy</a:t>
            </a:r>
            <a:r>
              <a:rPr lang="en-US" sz="1500" b="0" i="0" u="none" strike="noStrike" dirty="0">
                <a:solidFill>
                  <a:srgbClr val="668EFD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)</a:t>
            </a:r>
            <a:r>
              <a:rPr lang="en-US" sz="3000" b="0" i="0" u="none" strike="noStrike" dirty="0">
                <a:solidFill>
                  <a:srgbClr val="668EFD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 </a:t>
            </a:r>
          </a:p>
          <a:p>
            <a:pPr lvl="0" algn="l">
              <a:lnSpc>
                <a:spcPct val="148570"/>
              </a:lnSpc>
            </a:pPr>
            <a:r>
              <a:rPr lang="en-US" sz="3000" dirty="0">
                <a:solidFill>
                  <a:srgbClr val="668EFD"/>
                </a:solidFill>
                <a:latin typeface="S-Core Dream 7 ExtraBold"/>
                <a:ea typeface="S-Core Dream 7 ExtraBold"/>
              </a:rPr>
              <a:t>AI </a:t>
            </a:r>
            <a:r>
              <a:rPr lang="ko-KR" altLang="en-US" sz="3000" dirty="0">
                <a:solidFill>
                  <a:srgbClr val="668EFD"/>
                </a:solidFill>
                <a:latin typeface="S-Core Dream 7 ExtraBold"/>
                <a:ea typeface="S-Core Dream 7 ExtraBold"/>
              </a:rPr>
              <a:t>세포 인식 모델 개발</a:t>
            </a:r>
            <a:endParaRPr lang="ko-KR" sz="3000" b="0" i="0" u="none" strike="noStrike" dirty="0">
              <a:solidFill>
                <a:srgbClr val="668EFD"/>
              </a:solidFill>
              <a:ea typeface="S-Core Dream 7 ExtraBold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3C76D32F-8E63-3FE0-5608-3A62B1770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892300"/>
            <a:ext cx="4000500" cy="13462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EAC1A8B-33AF-42F4-D8E7-EFEAE7930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365500" y="5143500"/>
            <a:ext cx="9525000" cy="889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14EC2017-7CEF-6401-5E81-890EE2465DB8}"/>
              </a:ext>
            </a:extLst>
          </p:cNvPr>
          <p:cNvSpPr txBox="1"/>
          <p:nvPr/>
        </p:nvSpPr>
        <p:spPr>
          <a:xfrm>
            <a:off x="660400" y="3340100"/>
            <a:ext cx="4102100" cy="635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altLang="en-US" dirty="0">
                <a:solidFill>
                  <a:srgbClr val="4E4E4E"/>
                </a:solidFill>
                <a:latin typeface="S-Core Dream 3 Light"/>
                <a:ea typeface="S-Core Dream 3 Light"/>
              </a:rPr>
              <a:t>단독</a:t>
            </a:r>
            <a:r>
              <a:rPr lang="en-US" sz="1800" b="0" i="0" u="none" strike="noStrike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800" b="0" i="0" u="none" strike="noStrike" dirty="0">
                <a:solidFill>
                  <a:srgbClr val="4E4E4E"/>
                </a:solidFill>
                <a:ea typeface="S-Core Dream 3 Light"/>
              </a:rPr>
              <a:t>프로젝트</a:t>
            </a:r>
          </a:p>
          <a:p>
            <a:pPr lvl="0" algn="l">
              <a:lnSpc>
                <a:spcPct val="116199"/>
              </a:lnSpc>
            </a:pPr>
            <a:r>
              <a:rPr lang="en-US" sz="1800" b="0" i="0" u="none" strike="noStrike" dirty="0">
                <a:solidFill>
                  <a:srgbClr val="4E4E4E"/>
                </a:solidFill>
                <a:latin typeface="S-Core Dream 3 Light"/>
              </a:rPr>
              <a:t>2024.06 </a:t>
            </a:r>
            <a:r>
              <a:rPr lang="en-US" dirty="0">
                <a:solidFill>
                  <a:srgbClr val="4E4E4E"/>
                </a:solidFill>
                <a:latin typeface="S-Core Dream 3 Light"/>
              </a:rPr>
              <a:t>-</a:t>
            </a:r>
            <a:r>
              <a:rPr lang="en-US" sz="1800" b="0" i="0" u="none" strike="noStrike" dirty="0">
                <a:solidFill>
                  <a:srgbClr val="4E4E4E"/>
                </a:solidFill>
                <a:latin typeface="S-Core Dream 3 Light"/>
              </a:rPr>
              <a:t> Current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9EA0AE79-67B3-BB1E-F31C-8DF109B79634}"/>
              </a:ext>
            </a:extLst>
          </p:cNvPr>
          <p:cNvSpPr txBox="1"/>
          <p:nvPr/>
        </p:nvSpPr>
        <p:spPr>
          <a:xfrm>
            <a:off x="8826500" y="7734300"/>
            <a:ext cx="13335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ko-KR" sz="1800" b="0" i="0" u="none" strike="noStrike">
                <a:solidFill>
                  <a:srgbClr val="668EFD"/>
                </a:solidFill>
                <a:ea typeface="S-Core Dream 5 Medium"/>
              </a:rPr>
              <a:t>기술설명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84D0694E-3A3D-83BD-57EF-A742D2A7A02F}"/>
              </a:ext>
            </a:extLst>
          </p:cNvPr>
          <p:cNvSpPr txBox="1"/>
          <p:nvPr/>
        </p:nvSpPr>
        <p:spPr>
          <a:xfrm>
            <a:off x="8826500" y="8102600"/>
            <a:ext cx="9182100" cy="1587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fontAlgn="t"/>
            <a:r>
              <a:rPr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세포 유전자 치료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(CGT) </a:t>
            </a:r>
            <a:r>
              <a:rPr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분야에서 현미경 이미지 분석을 자동화하는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AI </a:t>
            </a:r>
            <a:r>
              <a:rPr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모델을 개발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. </a:t>
            </a:r>
            <a:r>
              <a:rPr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높은 정확도의 세포 인식 기능을 통해 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CGT </a:t>
            </a:r>
            <a:r>
              <a:rPr lang="ko-K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분석 효율성을 극대화</a:t>
            </a:r>
          </a:p>
        </p:txBody>
      </p:sp>
      <p:sp>
        <p:nvSpPr>
          <p:cNvPr id="17" name="TextBox 4">
            <a:extLst>
              <a:ext uri="{FF2B5EF4-FFF2-40B4-BE49-F238E27FC236}">
                <a16:creationId xmlns:a16="http://schemas.microsoft.com/office/drawing/2014/main" id="{A675042F-D2CC-0F81-3432-ADFB4E7D0F41}"/>
              </a:ext>
            </a:extLst>
          </p:cNvPr>
          <p:cNvSpPr txBox="1"/>
          <p:nvPr/>
        </p:nvSpPr>
        <p:spPr>
          <a:xfrm>
            <a:off x="635000" y="6334125"/>
            <a:ext cx="7137400" cy="1752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ko-KR" altLang="en-US" sz="1600" b="0" i="0" u="none" strike="noStrike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현미경 이미지 기반 세포 인식 딥러닝 모델 설계</a:t>
            </a:r>
            <a:endParaRPr lang="en-US" altLang="ko-KR" sz="1600" b="0" i="0" u="none" strike="noStrike" spc="-1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en-US" altLang="ko-KR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CGT </a:t>
            </a:r>
            <a:r>
              <a:rPr lang="ko-KR" altLang="en-US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분석을 위한 데이터 </a:t>
            </a:r>
            <a:r>
              <a:rPr lang="ko-KR" altLang="en-US" sz="1600" spc="-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전처리</a:t>
            </a:r>
            <a:r>
              <a:rPr lang="ko-KR" altLang="en-US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및 </a:t>
            </a:r>
            <a:r>
              <a:rPr lang="en-US" altLang="ko-KR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AI </a:t>
            </a:r>
            <a:r>
              <a:rPr lang="ko-KR" altLang="en-US" sz="1600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추론 파이프라인 구축</a:t>
            </a:r>
            <a:endParaRPr lang="en-US" altLang="ko-KR" sz="1600" spc="-1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en-US" altLang="ko-KR" sz="1600" b="0" i="0" u="none" strike="noStrike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UI </a:t>
            </a:r>
            <a:r>
              <a:rPr lang="ko-KR" altLang="en-US" sz="1600" b="0" i="0" u="none" strike="noStrike" spc="-100" dirty="0">
                <a:solidFill>
                  <a:schemeClr val="tx1">
                    <a:lumMod val="85000"/>
                    <a:lumOff val="15000"/>
                  </a:schemeClr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및 분석 기능을 포함한 프로토타입 개발</a:t>
            </a:r>
            <a:endParaRPr lang="ko-KR" sz="1600" b="0" i="0" u="none" strike="noStrike" spc="-100" dirty="0">
              <a:solidFill>
                <a:schemeClr val="tx1">
                  <a:lumMod val="85000"/>
                  <a:lumOff val="15000"/>
                </a:schemeClr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156CBD7C-2292-12B8-B598-4383FF8EE763}"/>
              </a:ext>
            </a:extLst>
          </p:cNvPr>
          <p:cNvSpPr txBox="1"/>
          <p:nvPr/>
        </p:nvSpPr>
        <p:spPr>
          <a:xfrm>
            <a:off x="635000" y="6137925"/>
            <a:ext cx="173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72640"/>
              </a:lnSpc>
            </a:pP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담당</a:t>
            </a: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업무</a:t>
            </a: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22CF5A64-26D2-5762-B9B6-032BBD9DDD70}"/>
              </a:ext>
            </a:extLst>
          </p:cNvPr>
          <p:cNvSpPr txBox="1"/>
          <p:nvPr/>
        </p:nvSpPr>
        <p:spPr>
          <a:xfrm>
            <a:off x="635000" y="4140000"/>
            <a:ext cx="723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ko-KR" sz="1800" b="1" i="0" u="none" strike="noStrike" dirty="0">
                <a:solidFill>
                  <a:srgbClr val="668EFD"/>
                </a:solidFill>
                <a:ea typeface="S-Core Dream 5 Medium"/>
              </a:rPr>
              <a:t>성과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B34ED084-503F-60C0-2CAE-D3D893DEF629}"/>
              </a:ext>
            </a:extLst>
          </p:cNvPr>
          <p:cNvSpPr txBox="1"/>
          <p:nvPr/>
        </p:nvSpPr>
        <p:spPr>
          <a:xfrm>
            <a:off x="635000" y="8511593"/>
            <a:ext cx="1441631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72640"/>
              </a:lnSpc>
            </a:pP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기술</a:t>
            </a: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스택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683A7A24-9BD0-4B4E-55E5-7FCCD33134DC}"/>
              </a:ext>
            </a:extLst>
          </p:cNvPr>
          <p:cNvSpPr txBox="1"/>
          <p:nvPr/>
        </p:nvSpPr>
        <p:spPr>
          <a:xfrm>
            <a:off x="660400" y="8903993"/>
            <a:ext cx="6261099" cy="52954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0" indent="-342900" algn="l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1600" spc="-100" dirty="0">
                <a:solidFill>
                  <a:srgbClr val="000000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Python,</a:t>
            </a:r>
            <a:r>
              <a:rPr lang="ko-KR" altLang="en-US" sz="1600" spc="-100" dirty="0">
                <a:solidFill>
                  <a:srgbClr val="000000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 </a:t>
            </a:r>
            <a:r>
              <a:rPr lang="en-US" altLang="ko-KR" sz="1600" spc="-100" dirty="0">
                <a:solidFill>
                  <a:srgbClr val="000000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PyTorch, TensorFlow, PyQt, Cursor AI</a:t>
            </a:r>
            <a:endParaRPr lang="en-US" sz="1600" i="0" u="none" strike="noStrike" spc="-100" dirty="0">
              <a:solidFill>
                <a:srgbClr val="4E4E4E"/>
              </a:solidFill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C0874DBF-FDEB-6E98-B99E-EE0F24EB1567}"/>
              </a:ext>
            </a:extLst>
          </p:cNvPr>
          <p:cNvSpPr txBox="1"/>
          <p:nvPr/>
        </p:nvSpPr>
        <p:spPr>
          <a:xfrm>
            <a:off x="674099" y="4542303"/>
            <a:ext cx="4927600" cy="952099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285750" lvl="0" indent="-285750" algn="l">
              <a:lnSpc>
                <a:spcPct val="132800"/>
              </a:lnSpc>
              <a:buFont typeface="Arial" panose="020B0604020202020204" pitchFamily="34" charset="0"/>
              <a:buChar char="•"/>
            </a:pPr>
            <a:r>
              <a:rPr lang="ko-KR" altLang="en-US" sz="1600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세포 인식 정확도 </a:t>
            </a:r>
            <a:r>
              <a:rPr lang="en-US" altLang="ko-KR" sz="1600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99.5% </a:t>
            </a:r>
            <a:r>
              <a:rPr lang="ko-KR" altLang="en-US" sz="1600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이상 달성</a:t>
            </a:r>
            <a:endParaRPr lang="en-US" altLang="ko-KR" sz="1600" spc="-1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  <a:p>
            <a:pPr marL="285750" lvl="0" indent="-285750" algn="l">
              <a:lnSpc>
                <a:spcPct val="132800"/>
              </a:lnSpc>
              <a:buFont typeface="Arial" panose="020B0604020202020204" pitchFamily="34" charset="0"/>
              <a:buChar char="•"/>
            </a:pPr>
            <a:r>
              <a:rPr lang="en-US" altLang="ko-KR" sz="1600" b="0" i="0" u="none" strike="noStrike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CGT </a:t>
            </a:r>
            <a:r>
              <a:rPr lang="ko-KR" altLang="en-US" sz="1600" b="0" i="0" u="none" strike="noStrike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분석 시스템 프로토타입 </a:t>
            </a:r>
            <a:r>
              <a:rPr lang="en-US" altLang="ko-KR" sz="1600" b="0" i="0" u="none" strike="noStrike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2</a:t>
            </a:r>
            <a:r>
              <a:rPr lang="ko-KR" altLang="en-US" sz="1600" b="0" i="0" u="none" strike="noStrike" spc="-100" dirty="0"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개월 내 완성</a:t>
            </a:r>
            <a:endParaRPr lang="en-US" altLang="ko-KR" sz="1600" b="0" i="0" u="none" strike="noStrike" spc="-100" dirty="0">
              <a:latin typeface="에스코어 드림 3 Light" panose="020B0303030302020204" pitchFamily="34" charset="-127"/>
              <a:ea typeface="에스코어 드림 3 Light" panose="020B03030303020202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12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A0B1D-13F7-CFF4-8A8A-BC8F7ED3DB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7C092DF-2641-EAA7-D6AD-02AB8A9B3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660400" y="3987800"/>
            <a:ext cx="7454900" cy="88900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64DAAB6-9DC9-141E-00ED-CD8F82B330E5}"/>
              </a:ext>
            </a:extLst>
          </p:cNvPr>
          <p:cNvSpPr txBox="1"/>
          <p:nvPr/>
        </p:nvSpPr>
        <p:spPr>
          <a:xfrm>
            <a:off x="635000" y="533400"/>
            <a:ext cx="56896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8570"/>
              </a:lnSpc>
            </a:pPr>
            <a:r>
              <a:rPr lang="en-US" sz="3000" dirty="0">
                <a:solidFill>
                  <a:srgbClr val="668EFD"/>
                </a:solidFill>
                <a:latin typeface="S-Core Dream 7 ExtraBold"/>
              </a:rPr>
              <a:t>LOAA-E</a:t>
            </a:r>
            <a:r>
              <a:rPr lang="en-US" sz="3000" b="0" i="0" u="none" strike="noStrike" dirty="0">
                <a:solidFill>
                  <a:srgbClr val="668EFD"/>
                </a:solidFill>
                <a:latin typeface="S-Core Dream 7 ExtraBold"/>
              </a:rPr>
              <a:t> </a:t>
            </a:r>
            <a:r>
              <a:rPr lang="en-US" sz="1500" b="0" i="0" u="none" strike="noStrike" dirty="0">
                <a:solidFill>
                  <a:srgbClr val="668EFD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(Lab On An Array - Extraction)</a:t>
            </a:r>
            <a:r>
              <a:rPr lang="en-US" sz="3000" b="0" i="0" u="none" strike="noStrike" dirty="0">
                <a:solidFill>
                  <a:srgbClr val="668EFD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 </a:t>
            </a:r>
          </a:p>
          <a:p>
            <a:pPr lvl="0" algn="l">
              <a:lnSpc>
                <a:spcPct val="148570"/>
              </a:lnSpc>
            </a:pPr>
            <a:r>
              <a:rPr lang="ko-KR" sz="3000" b="0" i="0" u="none" strike="noStrike" dirty="0">
                <a:solidFill>
                  <a:srgbClr val="668EFD"/>
                </a:solidFill>
                <a:ea typeface="S-Core Dream 7 ExtraBold"/>
              </a:rPr>
              <a:t>자동</a:t>
            </a:r>
            <a:r>
              <a:rPr lang="en-US" sz="3000" b="0" i="0" u="none" strike="noStrike" dirty="0">
                <a:solidFill>
                  <a:srgbClr val="668EFD"/>
                </a:solidFill>
                <a:latin typeface="S-Core Dream 7 ExtraBold"/>
              </a:rPr>
              <a:t> </a:t>
            </a:r>
            <a:r>
              <a:rPr lang="ko-KR" sz="3000" b="0" i="0" u="none" strike="noStrike" dirty="0">
                <a:solidFill>
                  <a:srgbClr val="668EFD"/>
                </a:solidFill>
                <a:ea typeface="S-Core Dream 7 ExtraBold"/>
              </a:rPr>
              <a:t>핵산</a:t>
            </a:r>
            <a:r>
              <a:rPr lang="en-US" sz="3000" b="0" i="0" u="none" strike="noStrike" dirty="0">
                <a:solidFill>
                  <a:srgbClr val="668EFD"/>
                </a:solidFill>
                <a:latin typeface="S-Core Dream 7 ExtraBold"/>
              </a:rPr>
              <a:t> </a:t>
            </a:r>
            <a:r>
              <a:rPr lang="ko-KR" sz="3000" b="0" i="0" u="none" strike="noStrike" dirty="0">
                <a:solidFill>
                  <a:srgbClr val="668EFD"/>
                </a:solidFill>
                <a:ea typeface="S-Core Dream 7 ExtraBold"/>
              </a:rPr>
              <a:t>추출</a:t>
            </a:r>
            <a:r>
              <a:rPr lang="en-US" sz="3000" b="0" i="0" u="none" strike="noStrike" dirty="0">
                <a:solidFill>
                  <a:srgbClr val="668EFD"/>
                </a:solidFill>
                <a:latin typeface="S-Core Dream 7 ExtraBold"/>
              </a:rPr>
              <a:t> </a:t>
            </a:r>
            <a:r>
              <a:rPr lang="ko-KR" sz="3000" b="0" i="0" u="none" strike="noStrike" dirty="0">
                <a:solidFill>
                  <a:srgbClr val="668EFD"/>
                </a:solidFill>
                <a:ea typeface="S-Core Dream 7 ExtraBold"/>
              </a:rPr>
              <a:t>장비</a:t>
            </a:r>
            <a:r>
              <a:rPr lang="en-US" sz="3000" b="0" i="0" u="none" strike="noStrike" dirty="0">
                <a:solidFill>
                  <a:srgbClr val="668EFD"/>
                </a:solidFill>
                <a:latin typeface="S-Core Dream 7 ExtraBold"/>
              </a:rPr>
              <a:t> SW </a:t>
            </a:r>
            <a:r>
              <a:rPr lang="ko-KR" sz="3000" b="0" i="0" u="none" strike="noStrike" dirty="0">
                <a:solidFill>
                  <a:srgbClr val="668EFD"/>
                </a:solidFill>
                <a:ea typeface="S-Core Dream 7 ExtraBold"/>
              </a:rPr>
              <a:t>설계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1BE82F5-39A2-E74F-7F35-2ECFF321BCD5}"/>
              </a:ext>
            </a:extLst>
          </p:cNvPr>
          <p:cNvSpPr txBox="1"/>
          <p:nvPr/>
        </p:nvSpPr>
        <p:spPr>
          <a:xfrm>
            <a:off x="635000" y="5436000"/>
            <a:ext cx="7137400" cy="1752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요구사항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분석을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통한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UI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시나리오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설계</a:t>
            </a: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동작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시나리오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설계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및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시스템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최적화</a:t>
            </a: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외주업체와의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협업을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통한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장비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제어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인터페이스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</a:t>
            </a: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설정된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추출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과정에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따른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필요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소모품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자동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검사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기능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</a:t>
            </a: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CE, </a:t>
            </a:r>
            <a:r>
              <a:rPr lang="ko-KR" sz="1600" b="0" i="0" u="none" strike="noStrike" spc="-100" dirty="0" err="1">
                <a:solidFill>
                  <a:srgbClr val="4E4E4E"/>
                </a:solidFill>
                <a:ea typeface="S-Core Dream 3 Light"/>
              </a:rPr>
              <a:t>식약처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등록을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위한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사용방법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관련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기술문서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작성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CE28CAA-F54D-D071-18F5-7E5569A1F48E}"/>
              </a:ext>
            </a:extLst>
          </p:cNvPr>
          <p:cNvSpPr txBox="1"/>
          <p:nvPr/>
        </p:nvSpPr>
        <p:spPr>
          <a:xfrm>
            <a:off x="635000" y="5004000"/>
            <a:ext cx="173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72640"/>
              </a:lnSpc>
            </a:pP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담당</a:t>
            </a: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업무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7D3699E-6C52-E0E4-2B0A-7F0BBF44C639}"/>
              </a:ext>
            </a:extLst>
          </p:cNvPr>
          <p:cNvSpPr txBox="1"/>
          <p:nvPr/>
        </p:nvSpPr>
        <p:spPr>
          <a:xfrm>
            <a:off x="635000" y="4140000"/>
            <a:ext cx="723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ko-KR" sz="1800" b="1" i="0" u="none" strike="noStrike" dirty="0">
                <a:solidFill>
                  <a:srgbClr val="668EFD"/>
                </a:solidFill>
                <a:ea typeface="S-Core Dream 5 Medium"/>
              </a:rPr>
              <a:t>성과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07049A8-9C36-B8D8-0A79-22861CE4C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" y="1892300"/>
            <a:ext cx="4000500" cy="13462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620EECAF-3A28-D213-9758-EEBEA4489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500" y="1778000"/>
            <a:ext cx="8928100" cy="58039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7EC88D3-D640-0F55-43D6-4978117F9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3365500" y="5143500"/>
            <a:ext cx="9525000" cy="88900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9E7F8986-96E5-0E5A-40D4-4A3FADE8069E}"/>
              </a:ext>
            </a:extLst>
          </p:cNvPr>
          <p:cNvSpPr txBox="1"/>
          <p:nvPr/>
        </p:nvSpPr>
        <p:spPr>
          <a:xfrm>
            <a:off x="660400" y="3340100"/>
            <a:ext cx="4102100" cy="635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altLang="en-US" sz="1800" b="0" i="0" u="none" strike="noStrike" dirty="0">
                <a:solidFill>
                  <a:srgbClr val="4E4E4E"/>
                </a:solidFill>
                <a:latin typeface="S-Core Dream 3 Light"/>
                <a:ea typeface="S-Core Dream 3 Light"/>
              </a:rPr>
              <a:t>단독</a:t>
            </a:r>
            <a:r>
              <a:rPr lang="en-US" sz="1800" b="0" i="0" u="none" strike="noStrike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800" b="0" i="0" u="none" strike="noStrike" dirty="0">
                <a:solidFill>
                  <a:srgbClr val="4E4E4E"/>
                </a:solidFill>
                <a:ea typeface="S-Core Dream 3 Light"/>
              </a:rPr>
              <a:t>프로젝트</a:t>
            </a:r>
          </a:p>
          <a:p>
            <a:pPr lvl="0" algn="l">
              <a:lnSpc>
                <a:spcPct val="116199"/>
              </a:lnSpc>
            </a:pPr>
            <a:r>
              <a:rPr lang="en-US" sz="1800" b="0" i="0" u="none" strike="noStrike" dirty="0">
                <a:solidFill>
                  <a:srgbClr val="4E4E4E"/>
                </a:solidFill>
                <a:latin typeface="S-Core Dream 3 Light"/>
              </a:rPr>
              <a:t>2023.09 - 2024.05  (9</a:t>
            </a:r>
            <a:r>
              <a:rPr lang="ko-KR" sz="1800" b="0" i="0" u="none" strike="noStrike" dirty="0">
                <a:solidFill>
                  <a:srgbClr val="4E4E4E"/>
                </a:solidFill>
                <a:ea typeface="S-Core Dream 3 Light"/>
              </a:rPr>
              <a:t>개월</a:t>
            </a:r>
            <a:r>
              <a:rPr lang="en-US" sz="1800" b="0" i="0" u="none" strike="noStrike" dirty="0">
                <a:solidFill>
                  <a:srgbClr val="4E4E4E"/>
                </a:solidFill>
                <a:latin typeface="S-Core Dream 3 Light"/>
              </a:rPr>
              <a:t>)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E03C519-EBF0-0BB9-4DC8-824CA837BEBF}"/>
              </a:ext>
            </a:extLst>
          </p:cNvPr>
          <p:cNvSpPr txBox="1"/>
          <p:nvPr/>
        </p:nvSpPr>
        <p:spPr>
          <a:xfrm>
            <a:off x="635000" y="7315200"/>
            <a:ext cx="173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72640"/>
              </a:lnSpc>
            </a:pP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기술</a:t>
            </a: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스택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6C7E25F-7577-2B1C-C01F-09DAC422E752}"/>
              </a:ext>
            </a:extLst>
          </p:cNvPr>
          <p:cNvSpPr txBox="1"/>
          <p:nvPr/>
        </p:nvSpPr>
        <p:spPr>
          <a:xfrm>
            <a:off x="660400" y="7707600"/>
            <a:ext cx="7556500" cy="1270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0" indent="-342900" algn="l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Java: 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       Android Studio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개발환경에서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설정된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추출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과정에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따른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필요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소모품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자동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검사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
                 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기능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진행한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경험이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있습니다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</a:t>
            </a:r>
            <a:r>
              <a:rPr lang="en-US" sz="1600" b="0" i="0" u="none" strike="noStrike" dirty="0">
                <a:solidFill>
                  <a:srgbClr val="000000"/>
                </a:solidFill>
                <a:latin typeface="S-Core Dream 3 Light"/>
              </a:rPr>
              <a:t>
</a:t>
            </a:r>
          </a:p>
          <a:p>
            <a:pPr marL="342900" lvl="0" indent="-342900" algn="l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1600" b="1" i="0" u="none" strike="noStrike" spc="-100" dirty="0" err="1">
                <a:solidFill>
                  <a:srgbClr val="000000"/>
                </a:solidFill>
                <a:latin typeface="S-Core Dream 3 Light"/>
              </a:rPr>
              <a:t>StarUML</a:t>
            </a: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: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프로그램의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전반적인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Activity diagram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제작에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사용한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경험이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있습니다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</a:t>
            </a:r>
            <a:r>
              <a:rPr lang="en-US" sz="1600" b="0" i="0" u="none" strike="noStrike" dirty="0">
                <a:solidFill>
                  <a:srgbClr val="000000"/>
                </a:solidFill>
                <a:latin typeface="S-Core Dream 3 Light"/>
              </a:rPr>
              <a:t>
</a:t>
            </a:r>
          </a:p>
          <a:p>
            <a:pPr marL="342900" lvl="0" indent="-342900" algn="l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Draw.io: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   </a:t>
            </a:r>
            <a:r>
              <a:rPr lang="en-US" sz="1600" b="0" i="0" u="none" strike="noStrike" spc="-100" dirty="0" err="1">
                <a:solidFill>
                  <a:srgbClr val="4E4E4E"/>
                </a:solidFill>
                <a:latin typeface="S-Core Dream 3 Light"/>
              </a:rPr>
              <a:t>UseCase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diagram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제작에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사용한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경험이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있습니다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 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3B6117F7-4112-71BE-256F-BB79B4A0CE4D}"/>
              </a:ext>
            </a:extLst>
          </p:cNvPr>
          <p:cNvSpPr txBox="1"/>
          <p:nvPr/>
        </p:nvSpPr>
        <p:spPr>
          <a:xfrm>
            <a:off x="8826500" y="7734300"/>
            <a:ext cx="13335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ko-KR" sz="1800" b="0" i="0" u="none" strike="noStrike">
                <a:solidFill>
                  <a:srgbClr val="668EFD"/>
                </a:solidFill>
                <a:ea typeface="S-Core Dream 5 Medium"/>
              </a:rPr>
              <a:t>기술설명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1E4434FD-1845-7673-EEDB-496A667327DE}"/>
              </a:ext>
            </a:extLst>
          </p:cNvPr>
          <p:cNvSpPr txBox="1"/>
          <p:nvPr/>
        </p:nvSpPr>
        <p:spPr>
          <a:xfrm>
            <a:off x="635000" y="4521600"/>
            <a:ext cx="49276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2800"/>
              </a:lnSpc>
            </a:pP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시스템의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핵심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기능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및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구조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확립을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통한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시제품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개발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완료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5FFD59B-F9C6-681A-54AE-ED79D8B50AA7}"/>
              </a:ext>
            </a:extLst>
          </p:cNvPr>
          <p:cNvSpPr txBox="1"/>
          <p:nvPr/>
        </p:nvSpPr>
        <p:spPr>
          <a:xfrm>
            <a:off x="8826500" y="8102600"/>
            <a:ext cx="9182100" cy="1587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32800"/>
              </a:lnSpc>
            </a:pP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혈액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,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조직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,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세포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배양액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등의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생물학적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샘플에서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DNA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와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RNA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같은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핵산을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자동으로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추출하는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고효율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기기입니다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.</a:t>
            </a:r>
          </a:p>
          <a:p>
            <a:pPr lvl="0" algn="l">
              <a:lnSpc>
                <a:spcPct val="132800"/>
              </a:lnSpc>
            </a:pP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Android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기반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태플릿을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통해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장비의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제어가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이루어지며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,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샘플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및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소모품에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부착된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바코드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, QR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코드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정보를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기반으로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장비의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전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동작이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자동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설정되도록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구현하였습니다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.</a:t>
            </a:r>
          </a:p>
          <a:p>
            <a:pPr lvl="0" algn="l">
              <a:lnSpc>
                <a:spcPct val="132800"/>
              </a:lnSpc>
            </a:pP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이를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통해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의료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관계자들은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샘플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및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소모품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설치와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더불어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단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한번의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UI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터치만으로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PCR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검사를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위한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전처리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과정을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온전히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맡길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수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있는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제품을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개발하였습니다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172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35000" y="5435600"/>
            <a:ext cx="7137400" cy="1752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Linux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임베디드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시스템에서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Qt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를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사용한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UI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및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알고리즘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</a:t>
            </a: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MariaDB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를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이용한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데이터베이스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관리</a:t>
            </a: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실시간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검사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진행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상황을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포함한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UI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개선을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위한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UX/UI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설계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및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구현</a:t>
            </a: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CE-IVDR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등록을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위한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사용방법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,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위험관리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및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테스트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관련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기술문서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작성</a:t>
            </a:r>
          </a:p>
          <a:p>
            <a:pPr marL="342900" lvl="0" indent="-342900" algn="l">
              <a:lnSpc>
                <a:spcPct val="149400"/>
              </a:lnSpc>
              <a:buClr>
                <a:srgbClr val="4E4E4E"/>
              </a:buClr>
              <a:buFont typeface="Arial"/>
              <a:buChar char="●"/>
            </a:pP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Windows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기반으로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Java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를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사용한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AWS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서버와의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실험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데이터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연동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기능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5000" y="5003800"/>
            <a:ext cx="173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72640"/>
              </a:lnSpc>
            </a:pP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담당</a:t>
            </a: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업무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5000" y="4140200"/>
            <a:ext cx="723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ko-KR" sz="1800" b="1" i="0" u="none" strike="noStrike" dirty="0">
                <a:solidFill>
                  <a:srgbClr val="668EFD"/>
                </a:solidFill>
                <a:ea typeface="S-Core Dream 5 Medium"/>
              </a:rPr>
              <a:t>성과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2900" y="3581400"/>
            <a:ext cx="6515100" cy="67056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00" y="127000"/>
            <a:ext cx="6718300" cy="3771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149600" y="5156200"/>
            <a:ext cx="9994900" cy="889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586542" y="10033000"/>
            <a:ext cx="46990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r">
              <a:lnSpc>
                <a:spcPct val="124499"/>
              </a:lnSpc>
            </a:pPr>
            <a:r>
              <a:rPr lang="en-US" sz="1400" b="0" i="0" u="none" strike="noStrike" dirty="0">
                <a:solidFill>
                  <a:srgbClr val="4E4E4E"/>
                </a:solidFill>
                <a:latin typeface="S-Core Dream 2 ExtraLight"/>
              </a:rPr>
              <a:t>https://optolane.com/ko/analyzer_02/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34400" y="4140200"/>
            <a:ext cx="13335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65170"/>
              </a:lnSpc>
            </a:pPr>
            <a:r>
              <a:rPr lang="ko-KR" sz="1800" b="0" i="0" u="none" strike="noStrike">
                <a:solidFill>
                  <a:srgbClr val="668EFD"/>
                </a:solidFill>
                <a:ea typeface="S-Core Dream 5 Medium"/>
              </a:rPr>
              <a:t>기술설명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5000" y="4521200"/>
            <a:ext cx="4356100" cy="2794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2800"/>
              </a:lnSpc>
            </a:pP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양산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제품으로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국내외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시장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성공적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출시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21700" y="4546600"/>
            <a:ext cx="6324600" cy="1663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41100"/>
              </a:lnSpc>
            </a:pP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특정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유전자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(DNA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또는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RNA)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를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증폭하는데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사용되는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체외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진단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의료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기기인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Digital Real-time PCR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기기입니다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</a:t>
            </a:r>
          </a:p>
          <a:p>
            <a:pPr lvl="0" algn="l">
              <a:lnSpc>
                <a:spcPct val="141100"/>
              </a:lnSpc>
            </a:pP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광학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센서를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통해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얻은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20,163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이미지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데이터로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실시간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그래프와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차트를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시각화하고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전체적인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그래프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데이터를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분석하여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특정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질병에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대한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
</a:t>
            </a:r>
            <a:r>
              <a:rPr lang="ko-KR" sz="1600" b="0" i="0" u="none" strike="noStrike" spc="-100" dirty="0" err="1">
                <a:solidFill>
                  <a:srgbClr val="4E4E4E"/>
                </a:solidFill>
                <a:ea typeface="S-Core Dream 3 Light"/>
              </a:rPr>
              <a:t>양음성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판정을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도출하도록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구현되었습니다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
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5000" y="7315200"/>
            <a:ext cx="173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72640"/>
              </a:lnSpc>
            </a:pP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기술</a:t>
            </a:r>
            <a:r>
              <a:rPr lang="en-US" sz="1800" b="0" i="0" u="none" strike="noStrike" dirty="0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1800" b="0" i="0" u="none" strike="noStrike" dirty="0">
                <a:solidFill>
                  <a:srgbClr val="668EFD"/>
                </a:solidFill>
                <a:ea typeface="S-Core Dream 5 Medium"/>
              </a:rPr>
              <a:t>스택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5000" y="7708900"/>
            <a:ext cx="7048500" cy="2565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0" indent="-342900" algn="l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C++: 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 C++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사용한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SW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알고리즘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경험을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통해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기본적인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C++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문법에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 err="1">
                <a:solidFill>
                  <a:srgbClr val="4E4E4E"/>
                </a:solidFill>
                <a:ea typeface="S-Core Dream 3 Light"/>
              </a:rPr>
              <a:t>익숙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
           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하며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C++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프로젝트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개발이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가능합니다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</a:t>
            </a:r>
          </a:p>
          <a:p>
            <a:pPr marL="342900" lvl="0" indent="-342900" algn="l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Java: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  AWS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서버와의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실험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데이터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연동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기능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통해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Eclipse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개발환경에서의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
           Java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API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모듈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경험이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있습니다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</a:t>
            </a:r>
          </a:p>
          <a:p>
            <a:pPr marL="342900" lvl="0" indent="-342900" algn="l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SQL: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   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데이터베이스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관리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및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데이터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가공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기능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경험으로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기본적인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SQL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문법을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
           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이해하고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있으며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, Stored Procedure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활용도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가능합니다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</a:t>
            </a:r>
          </a:p>
          <a:p>
            <a:pPr marL="342900" lvl="0" indent="-342900" algn="l">
              <a:lnSpc>
                <a:spcPct val="132800"/>
              </a:lnSpc>
              <a:buClr>
                <a:srgbClr val="000000"/>
              </a:buClr>
              <a:buFont typeface="Arial"/>
              <a:buChar char="●"/>
            </a:pP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Linux: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Linux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시스템에서의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부팅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진행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상황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표기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기능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개발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경험으로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기본적인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Linux
           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명령어를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사용할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있습니다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486AB605-2833-7D64-518C-9B173FA3FDBA}"/>
              </a:ext>
            </a:extLst>
          </p:cNvPr>
          <p:cNvSpPr txBox="1"/>
          <p:nvPr/>
        </p:nvSpPr>
        <p:spPr>
          <a:xfrm>
            <a:off x="635000" y="533400"/>
            <a:ext cx="5689600" cy="1219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48570"/>
              </a:lnSpc>
            </a:pPr>
            <a:r>
              <a:rPr lang="en-US" sz="3000" dirty="0">
                <a:solidFill>
                  <a:srgbClr val="668EFD"/>
                </a:solidFill>
                <a:latin typeface="S-Core Dream 7 ExtraBold"/>
              </a:rPr>
              <a:t>LOAA-M </a:t>
            </a:r>
            <a:r>
              <a:rPr lang="en-US" sz="1500" dirty="0">
                <a:solidFill>
                  <a:srgbClr val="668EFD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(Lab On An Array – Multiple)</a:t>
            </a:r>
            <a:r>
              <a:rPr lang="en-US" sz="3000" dirty="0">
                <a:solidFill>
                  <a:srgbClr val="668EFD"/>
                </a:solidFill>
                <a:latin typeface="에스코어 드림 4 Regular" panose="020B0503030302020204" pitchFamily="34" charset="-127"/>
                <a:ea typeface="에스코어 드림 4 Regular" panose="020B0503030302020204" pitchFamily="34" charset="-127"/>
              </a:rPr>
              <a:t> </a:t>
            </a:r>
          </a:p>
          <a:p>
            <a:pPr lvl="0">
              <a:lnSpc>
                <a:spcPct val="148570"/>
              </a:lnSpc>
            </a:pPr>
            <a:r>
              <a:rPr lang="ko-KR" altLang="en-US" sz="3000" dirty="0">
                <a:solidFill>
                  <a:srgbClr val="668EFD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체외 진단 의료 기기 </a:t>
            </a:r>
            <a:r>
              <a:rPr lang="en-US" sz="3000" dirty="0">
                <a:solidFill>
                  <a:srgbClr val="668EFD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SW </a:t>
            </a:r>
            <a:r>
              <a:rPr lang="ko-KR" altLang="en-US" sz="3000" dirty="0">
                <a:solidFill>
                  <a:srgbClr val="668EFD"/>
                </a:solidFill>
                <a:latin typeface="에스코어 드림 7 ExtraBold" panose="020B0803030302020204" pitchFamily="34" charset="-127"/>
                <a:ea typeface="에스코어 드림 7 ExtraBold" panose="020B0803030302020204" pitchFamily="34" charset="-127"/>
              </a:rPr>
              <a:t>개발</a:t>
            </a:r>
          </a:p>
        </p:txBody>
      </p:sp>
      <p:pic>
        <p:nvPicPr>
          <p:cNvPr id="19" name="Picture 7">
            <a:extLst>
              <a:ext uri="{FF2B5EF4-FFF2-40B4-BE49-F238E27FC236}">
                <a16:creationId xmlns:a16="http://schemas.microsoft.com/office/drawing/2014/main" id="{D5FBE4F3-0753-B719-665E-472E54722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000" y="1892300"/>
            <a:ext cx="4000500" cy="1346200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571DFBBD-CE94-FA33-700F-52441308D305}"/>
              </a:ext>
            </a:extLst>
          </p:cNvPr>
          <p:cNvSpPr txBox="1"/>
          <p:nvPr/>
        </p:nvSpPr>
        <p:spPr>
          <a:xfrm>
            <a:off x="660400" y="3340100"/>
            <a:ext cx="4102100" cy="635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ko-KR" altLang="en-US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팀 프로젝트</a:t>
            </a:r>
          </a:p>
          <a:p>
            <a:pPr lvl="0">
              <a:lnSpc>
                <a:spcPct val="116199"/>
              </a:lnSpc>
            </a:pPr>
            <a:r>
              <a:rPr lang="en-US" altLang="ko-KR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2022.10 - 2023.08  (10</a:t>
            </a:r>
            <a:r>
              <a:rPr lang="ko-KR" altLang="en-US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개월</a:t>
            </a:r>
            <a:r>
              <a:rPr lang="en-US" altLang="ko-KR" dirty="0">
                <a:solidFill>
                  <a:srgbClr val="4E4E4E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</a:rPr>
              <a:t>)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9CA203F3-F0B5-F456-3B4F-275B2C69B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660400" y="3987800"/>
            <a:ext cx="7454900" cy="88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800" y="292100"/>
            <a:ext cx="8699500" cy="152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07899"/>
              </a:lnSpc>
            </a:pPr>
            <a:r>
              <a:rPr lang="en-US" sz="3000" b="0" i="0" u="none" strike="noStrike">
                <a:solidFill>
                  <a:srgbClr val="668EFD"/>
                </a:solidFill>
                <a:latin typeface="S-Core Dream 5 Medium"/>
              </a:rPr>
              <a:t>Deep Learning </a:t>
            </a: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기반</a:t>
            </a:r>
          </a:p>
          <a:p>
            <a:pPr lvl="0" algn="l">
              <a:lnSpc>
                <a:spcPct val="107899"/>
              </a:lnSpc>
            </a:pP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유방</a:t>
            </a:r>
            <a:r>
              <a:rPr lang="en-US" sz="3000" b="0" i="0" u="none" strike="noStrike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조직병리학</a:t>
            </a:r>
            <a:r>
              <a:rPr lang="en-US" sz="3000" b="0" i="0" u="none" strike="noStrike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이미지</a:t>
            </a:r>
            <a:r>
              <a:rPr lang="en-US" sz="3000" b="0" i="0" u="none" strike="noStrike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분석을</a:t>
            </a:r>
            <a:r>
              <a:rPr lang="en-US" sz="3000" b="0" i="0" u="none" strike="noStrike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통한</a:t>
            </a:r>
          </a:p>
          <a:p>
            <a:pPr lvl="0" algn="l">
              <a:lnSpc>
                <a:spcPct val="107899"/>
              </a:lnSpc>
            </a:pP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침윤성</a:t>
            </a:r>
            <a:r>
              <a:rPr lang="en-US" sz="3000" b="0" i="0" u="none" strike="noStrike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유관암</a:t>
            </a:r>
            <a:r>
              <a:rPr lang="en-US" sz="3000" b="0" i="0" u="none" strike="noStrike">
                <a:solidFill>
                  <a:srgbClr val="668EFD"/>
                </a:solidFill>
                <a:latin typeface="S-Core Dream 5 Medium"/>
              </a:rPr>
              <a:t> (IDC) </a:t>
            </a: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분류</a:t>
            </a:r>
            <a:r>
              <a:rPr lang="en-US" sz="3000" b="0" i="0" u="none" strike="noStrike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및</a:t>
            </a:r>
            <a:r>
              <a:rPr lang="en-US" sz="3000" b="0" i="0" u="none" strike="noStrike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표적화</a:t>
            </a:r>
            <a:r>
              <a:rPr lang="en-US" sz="3000" b="0" i="0" u="none" strike="noStrike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모델</a:t>
            </a:r>
            <a:r>
              <a:rPr lang="en-US" sz="3000" b="0" i="0" u="none" strike="noStrike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3000" b="0" i="0" u="none" strike="noStrike">
                <a:solidFill>
                  <a:srgbClr val="668EFD"/>
                </a:solidFill>
                <a:ea typeface="S-Core Dream 5 Medium"/>
              </a:rPr>
              <a:t>설계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0800000">
            <a:off x="304800" y="6489700"/>
            <a:ext cx="8267700" cy="889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0" y="7023100"/>
            <a:ext cx="3873500" cy="927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2800"/>
              </a:lnSpc>
            </a:pP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유방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조직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이미지를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통해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침윤성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유관암의</a:t>
            </a:r>
          </a:p>
          <a:p>
            <a:pPr lvl="0" algn="l">
              <a:lnSpc>
                <a:spcPct val="132800"/>
              </a:lnSpc>
            </a:pP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분류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예측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및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위치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표적화가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가능한</a:t>
            </a:r>
          </a:p>
          <a:p>
            <a:pPr lvl="0" algn="l">
              <a:lnSpc>
                <a:spcPct val="132800"/>
              </a:lnSpc>
            </a:pP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딥러닝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모델을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 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설계한다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4800" y="6591300"/>
            <a:ext cx="173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72640"/>
              </a:lnSpc>
            </a:pPr>
            <a:r>
              <a:rPr lang="en-US" sz="1800" b="0" i="0" u="none" strike="noStrike">
                <a:solidFill>
                  <a:srgbClr val="668EFD"/>
                </a:solidFill>
                <a:latin typeface="S-Core Dream 5 Medium"/>
              </a:rPr>
              <a:t>Project Goal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30700" y="6591300"/>
            <a:ext cx="173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72640"/>
              </a:lnSpc>
            </a:pPr>
            <a:r>
              <a:rPr lang="en-US" sz="1800" b="0" i="0" u="none" strike="noStrike">
                <a:solidFill>
                  <a:srgbClr val="668EFD"/>
                </a:solidFill>
                <a:latin typeface="S-Core Dream 5 Medium"/>
              </a:rPr>
              <a:t>Significance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30700" y="7023100"/>
            <a:ext cx="4229100" cy="1270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2800"/>
              </a:lnSpc>
            </a:pP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Deep Learning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을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활용한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유방암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병리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이미지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분석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보조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프로그램은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진단의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효율성을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높여줄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수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있고</a:t>
            </a:r>
          </a:p>
          <a:p>
            <a:pPr lvl="0" algn="l">
              <a:lnSpc>
                <a:spcPct val="132800"/>
              </a:lnSpc>
            </a:pP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오진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가능성을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낮춰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많은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유방암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환자들의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치료와</a:t>
            </a:r>
          </a:p>
          <a:p>
            <a:pPr lvl="0" algn="l">
              <a:lnSpc>
                <a:spcPct val="132800"/>
              </a:lnSpc>
            </a:pP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예후에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큰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도움이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될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>
                <a:solidFill>
                  <a:srgbClr val="4E4E4E"/>
                </a:solidFill>
                <a:ea typeface="S-Core Dream 3 Light"/>
              </a:rPr>
              <a:t>것이다</a:t>
            </a:r>
            <a:r>
              <a:rPr lang="en-US" sz="1600" b="0" i="0" u="none" strike="noStrike" spc="-100">
                <a:solidFill>
                  <a:srgbClr val="4E4E4E"/>
                </a:solidFill>
                <a:latin typeface="S-Core Dream 3 Light"/>
              </a:rPr>
              <a:t>.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0800" y="1016000"/>
            <a:ext cx="9194800" cy="18034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8940800" y="3111500"/>
            <a:ext cx="9232900" cy="1346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유방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조직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이미지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각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부분을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통한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IDC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예측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및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표적화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결과가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분산적으로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퍼져있는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경향성을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보였다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실제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상용화되어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특정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위치를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표적화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하기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위해서는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좀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더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완만하게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확률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분포를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개선할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필요성이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있다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.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확률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맵에서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IDC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확률이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높은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지역의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전체적인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확률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값을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증가시켜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확률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분포를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밀집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시킴으로써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시각적으로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더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명확한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침윤성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유관암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표적화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모델을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 </a:t>
            </a:r>
            <a:r>
              <a:rPr lang="ko-KR" sz="1800" b="0" i="0" u="none" strike="noStrike">
                <a:solidFill>
                  <a:srgbClr val="000000"/>
                </a:solidFill>
                <a:ea typeface="S-Core Dream 4 Regular"/>
              </a:rPr>
              <a:t>구현하였다</a:t>
            </a:r>
            <a:r>
              <a:rPr lang="en-US" sz="1800" b="0" i="0" u="none" strike="noStrike">
                <a:solidFill>
                  <a:srgbClr val="000000"/>
                </a:solidFill>
                <a:latin typeface="S-Core Dream 4 Regular"/>
              </a:rPr>
              <a:t>.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800" y="5029200"/>
            <a:ext cx="4470400" cy="35306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98500" y="5029200"/>
            <a:ext cx="4495800" cy="35306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261600" y="4521200"/>
            <a:ext cx="1841500" cy="546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5329"/>
              </a:lnSpc>
            </a:pPr>
            <a:r>
              <a:rPr lang="en-US" sz="3100" b="0" i="0" u="none" strike="noStrike" spc="-200">
                <a:solidFill>
                  <a:srgbClr val="000000"/>
                </a:solidFill>
                <a:latin typeface="S-Core Dream 5 Medium"/>
              </a:rPr>
              <a:t>Before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922500" y="4521200"/>
            <a:ext cx="1841500" cy="546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5329"/>
              </a:lnSpc>
            </a:pPr>
            <a:r>
              <a:rPr lang="en-US" sz="3100" b="0" i="0" u="none" strike="noStrike" spc="-200">
                <a:solidFill>
                  <a:srgbClr val="000000"/>
                </a:solidFill>
                <a:latin typeface="S-Core Dream 5 Medium"/>
              </a:rPr>
              <a:t>After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604500" y="292100"/>
            <a:ext cx="57023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5329"/>
              </a:lnSpc>
            </a:pPr>
            <a:r>
              <a:rPr lang="ko-KR" sz="2500" b="0" i="0" u="none" strike="noStrike" spc="-200">
                <a:solidFill>
                  <a:srgbClr val="000000"/>
                </a:solidFill>
                <a:ea typeface="S-Core Dream 5 Medium"/>
              </a:rPr>
              <a:t>확률</a:t>
            </a:r>
            <a:r>
              <a:rPr lang="en-US" sz="2500" b="0" i="0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500" b="0" i="0" u="none" strike="noStrike" spc="-200">
                <a:solidFill>
                  <a:srgbClr val="000000"/>
                </a:solidFill>
                <a:ea typeface="S-Core Dream 5 Medium"/>
              </a:rPr>
              <a:t>밀도에</a:t>
            </a:r>
            <a:r>
              <a:rPr lang="en-US" sz="2500" b="0" i="0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500" b="0" i="0" u="none" strike="noStrike" spc="-200">
                <a:solidFill>
                  <a:srgbClr val="000000"/>
                </a:solidFill>
                <a:ea typeface="S-Core Dream 5 Medium"/>
              </a:rPr>
              <a:t>따른</a:t>
            </a:r>
            <a:r>
              <a:rPr lang="en-US" sz="2500" b="0" i="0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500" b="0" i="0" u="none" strike="noStrike" spc="-200">
                <a:solidFill>
                  <a:srgbClr val="000000"/>
                </a:solidFill>
                <a:ea typeface="S-Core Dream 5 Medium"/>
              </a:rPr>
              <a:t>표적화</a:t>
            </a:r>
            <a:r>
              <a:rPr lang="en-US" sz="2500" b="0" i="0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500" b="0" i="0" u="none" strike="noStrike" spc="-200">
                <a:solidFill>
                  <a:srgbClr val="000000"/>
                </a:solidFill>
                <a:ea typeface="S-Core Dream 5 Medium"/>
              </a:rPr>
              <a:t>모델</a:t>
            </a:r>
            <a:r>
              <a:rPr lang="en-US" sz="2500" b="0" i="0" u="none" strike="noStrike" spc="-200">
                <a:solidFill>
                  <a:srgbClr val="000000"/>
                </a:solidFill>
                <a:latin typeface="S-Core Dream 5 Medium"/>
              </a:rPr>
              <a:t> </a:t>
            </a:r>
            <a:r>
              <a:rPr lang="ko-KR" sz="2500" b="0" i="0" u="none" strike="noStrike" spc="-200">
                <a:solidFill>
                  <a:srgbClr val="000000"/>
                </a:solidFill>
                <a:ea typeface="S-Core Dream 5 Medium"/>
              </a:rPr>
              <a:t>개선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71600" y="2044700"/>
            <a:ext cx="20193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5329"/>
              </a:lnSpc>
            </a:pPr>
            <a:r>
              <a:rPr lang="ko-KR" sz="1800" b="0" i="0" u="none" strike="noStrike" spc="-100">
                <a:solidFill>
                  <a:srgbClr val="000000"/>
                </a:solidFill>
                <a:ea typeface="S-Core Dream 4 Regular"/>
              </a:rPr>
              <a:t>실제</a:t>
            </a:r>
            <a:r>
              <a:rPr lang="en-US" sz="1800" b="0" i="0" u="none" strike="noStrike" spc="-100">
                <a:solidFill>
                  <a:srgbClr val="000000"/>
                </a:solidFill>
                <a:latin typeface="S-Core Dream 4 Regular"/>
              </a:rPr>
              <a:t> IDC region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89600" y="2044700"/>
            <a:ext cx="15367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5329"/>
              </a:lnSpc>
            </a:pPr>
            <a:r>
              <a:rPr lang="ko-KR" sz="1800" b="0" i="0" u="none" strike="noStrike" spc="-100">
                <a:solidFill>
                  <a:srgbClr val="000000"/>
                </a:solidFill>
                <a:ea typeface="S-Core Dream 4 Regular"/>
              </a:rPr>
              <a:t>예측</a:t>
            </a:r>
            <a:r>
              <a:rPr lang="en-US" sz="1800" b="0" i="0" u="none" strike="noStrike" spc="-100">
                <a:solidFill>
                  <a:srgbClr val="000000"/>
                </a:solidFill>
                <a:latin typeface="S-Core Dream 4 Regular"/>
              </a:rPr>
              <a:t> IDC region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349500"/>
            <a:ext cx="4152900" cy="34925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9600" y="2349500"/>
            <a:ext cx="4089400" cy="349250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35000" y="5143500"/>
            <a:ext cx="1066800" cy="4699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0269"/>
              </a:lnSpc>
            </a:pPr>
            <a:r>
              <a:rPr lang="en-US" sz="1200" b="0" i="0" u="none" strike="noStrike" spc="-100">
                <a:solidFill>
                  <a:srgbClr val="3F5FFF"/>
                </a:solidFill>
                <a:latin typeface="S-Core Dream 4 Regular"/>
              </a:rPr>
              <a:t>Blue: non-IDC</a:t>
            </a:r>
          </a:p>
          <a:p>
            <a:pPr lvl="0" algn="l">
              <a:lnSpc>
                <a:spcPct val="140269"/>
              </a:lnSpc>
            </a:pPr>
            <a:r>
              <a:rPr lang="en-US" sz="1200" b="0" i="0" u="none" strike="noStrike" spc="-100">
                <a:solidFill>
                  <a:srgbClr val="D32B2B"/>
                </a:solidFill>
                <a:latin typeface="S-Core Dream 4 Regular"/>
              </a:rPr>
              <a:t>Red: IDC</a:t>
            </a:r>
          </a:p>
        </p:txBody>
      </p:sp>
      <p:sp>
        <p:nvSpPr>
          <p:cNvPr id="20" name="TextBox 20">
            <a:hlinkClick r:id="rId8" tooltip="https://ursus-maritimus.tistory.com/150?category=1005488"/>
          </p:cNvPr>
          <p:cNvSpPr txBox="1"/>
          <p:nvPr/>
        </p:nvSpPr>
        <p:spPr>
          <a:xfrm>
            <a:off x="9144000" y="8712200"/>
            <a:ext cx="28956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1800" b="0" i="0" u="none" strike="noStrike">
                <a:solidFill>
                  <a:srgbClr val="668EFD"/>
                </a:solidFill>
                <a:latin typeface="S-Core Dream 5 Medium"/>
              </a:rPr>
              <a:t>Detailed information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26900" y="8788400"/>
            <a:ext cx="1155700" cy="11557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9144000" y="9093200"/>
            <a:ext cx="2895600" cy="800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en-US" sz="1500" b="0" i="0" u="none" strike="noStrike">
                <a:solidFill>
                  <a:srgbClr val="4E4E4E"/>
                </a:solidFill>
                <a:latin typeface="S-Core Dream 3 Light"/>
              </a:rPr>
              <a:t>https://ursus-maritimus.tistory.com/150?category=1005488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04800" y="5854700"/>
            <a:ext cx="4102100" cy="635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800" b="0" i="0" u="none" strike="noStrike">
                <a:solidFill>
                  <a:srgbClr val="4E4E4E"/>
                </a:solidFill>
                <a:ea typeface="S-Core Dream 3 Light"/>
              </a:rPr>
              <a:t>개인</a:t>
            </a:r>
            <a:r>
              <a:rPr lang="en-US" sz="1800" b="0" i="0" u="none" strike="noStrike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800" b="0" i="0" u="none" strike="noStrike">
                <a:solidFill>
                  <a:srgbClr val="4E4E4E"/>
                </a:solidFill>
                <a:ea typeface="S-Core Dream 3 Light"/>
              </a:rPr>
              <a:t>프로젝트</a:t>
            </a:r>
          </a:p>
          <a:p>
            <a:pPr lvl="0" algn="l">
              <a:lnSpc>
                <a:spcPct val="116199"/>
              </a:lnSpc>
            </a:pPr>
            <a:r>
              <a:rPr lang="en-US" sz="1800" b="0" i="0" u="none" strike="noStrike">
                <a:solidFill>
                  <a:srgbClr val="4E4E4E"/>
                </a:solidFill>
                <a:latin typeface="S-Core Dream 3 Light"/>
              </a:rPr>
              <a:t>2022.03 - 2022.06  (4</a:t>
            </a:r>
            <a:r>
              <a:rPr lang="ko-KR" sz="1800" b="0" i="0" u="none" strike="noStrike">
                <a:solidFill>
                  <a:srgbClr val="4E4E4E"/>
                </a:solidFill>
                <a:ea typeface="S-Core Dream 3 Light"/>
              </a:rPr>
              <a:t>개월</a:t>
            </a:r>
            <a:r>
              <a:rPr lang="en-US" sz="1800" b="0" i="0" u="none" strike="noStrike">
                <a:solidFill>
                  <a:srgbClr val="4E4E4E"/>
                </a:solidFill>
                <a:latin typeface="S-Core Dream 3 Light"/>
              </a:rPr>
              <a:t>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04800" y="8077200"/>
            <a:ext cx="1739900" cy="317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72640"/>
              </a:lnSpc>
            </a:pPr>
            <a:r>
              <a:rPr lang="ko-KR" sz="1800" b="0" i="0" u="none" strike="noStrike">
                <a:solidFill>
                  <a:srgbClr val="668EFD"/>
                </a:solidFill>
                <a:ea typeface="S-Core Dream 5 Medium"/>
              </a:rPr>
              <a:t>기술</a:t>
            </a:r>
            <a:r>
              <a:rPr lang="en-US" sz="1800" b="0" i="0" u="none" strike="noStrike">
                <a:solidFill>
                  <a:srgbClr val="668EFD"/>
                </a:solidFill>
                <a:latin typeface="S-Core Dream 5 Medium"/>
              </a:rPr>
              <a:t> </a:t>
            </a:r>
            <a:r>
              <a:rPr lang="ko-KR" sz="1800" b="0" i="0" u="none" strike="noStrike">
                <a:solidFill>
                  <a:srgbClr val="668EFD"/>
                </a:solidFill>
                <a:ea typeface="S-Core Dream 5 Medium"/>
              </a:rPr>
              <a:t>스택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30200" y="8509000"/>
            <a:ext cx="8229600" cy="1384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marL="342900" lvl="0" indent="-342900" algn="l">
              <a:lnSpc>
                <a:spcPct val="149400"/>
              </a:lnSpc>
              <a:buClr>
                <a:srgbClr val="000000"/>
              </a:buClr>
              <a:buFont typeface="Arial"/>
              <a:buChar char="●"/>
            </a:pP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Python: 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 Python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문법에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익숙하며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Python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기반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알고리즘을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프로젝트에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적용할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있습니다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</a:t>
            </a:r>
            <a:r>
              <a:rPr lang="en-US" sz="1600" b="0" i="0" u="none" strike="noStrike" dirty="0">
                <a:solidFill>
                  <a:srgbClr val="4E4E4E"/>
                </a:solidFill>
                <a:latin typeface="S-Core Dream 3 Light"/>
              </a:rPr>
              <a:t>
</a:t>
            </a:r>
          </a:p>
          <a:p>
            <a:pPr marL="342900" lvl="0" indent="-342900" algn="l">
              <a:lnSpc>
                <a:spcPct val="149400"/>
              </a:lnSpc>
              <a:buClr>
                <a:srgbClr val="000000"/>
              </a:buClr>
              <a:buFont typeface="Arial"/>
              <a:buChar char="●"/>
            </a:pPr>
            <a:r>
              <a:rPr lang="ko-KR" sz="1600" b="1" i="0" u="none" strike="noStrike" spc="-100" dirty="0">
                <a:solidFill>
                  <a:srgbClr val="000000"/>
                </a:solidFill>
                <a:ea typeface="S-Core Dream 3 Light"/>
              </a:rPr>
              <a:t>데이터</a:t>
            </a: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 </a:t>
            </a:r>
            <a:r>
              <a:rPr lang="ko-KR" sz="1600" b="1" i="0" u="none" strike="noStrike" spc="-100" dirty="0">
                <a:solidFill>
                  <a:srgbClr val="000000"/>
                </a:solidFill>
                <a:ea typeface="S-Core Dream 3 Light"/>
              </a:rPr>
              <a:t>처리</a:t>
            </a: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: </a:t>
            </a:r>
            <a:r>
              <a:rPr lang="en-US" sz="1600" b="0" i="0" u="none" strike="noStrike" spc="-100" dirty="0" err="1">
                <a:solidFill>
                  <a:srgbClr val="4E4E4E"/>
                </a:solidFill>
                <a:latin typeface="S-Core Dream 3 Light"/>
              </a:rPr>
              <a:t>Numpy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, Pandas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를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사용하여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자료구조를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효율적으로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처리하고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 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관리할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있습니다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</a:t>
            </a:r>
            <a:r>
              <a:rPr lang="en-US" sz="1600" b="0" i="0" u="none" strike="noStrike" dirty="0">
                <a:solidFill>
                  <a:srgbClr val="4E4E4E"/>
                </a:solidFill>
                <a:latin typeface="S-Core Dream 3 Light"/>
              </a:rPr>
              <a:t>
</a:t>
            </a:r>
          </a:p>
          <a:p>
            <a:pPr marL="342900" lvl="0" indent="-342900" algn="l">
              <a:lnSpc>
                <a:spcPct val="149400"/>
              </a:lnSpc>
              <a:buClr>
                <a:srgbClr val="000000"/>
              </a:buClr>
              <a:buFont typeface="Arial"/>
              <a:buChar char="●"/>
            </a:pPr>
            <a:r>
              <a:rPr lang="ko-KR" sz="1600" b="1" i="0" u="none" strike="noStrike" spc="-100" dirty="0">
                <a:solidFill>
                  <a:srgbClr val="000000"/>
                </a:solidFill>
                <a:ea typeface="S-Core Dream 3 Light"/>
              </a:rPr>
              <a:t>데이터</a:t>
            </a: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 </a:t>
            </a:r>
            <a:r>
              <a:rPr lang="ko-KR" sz="1600" b="1" i="0" u="none" strike="noStrike" spc="-100" dirty="0">
                <a:solidFill>
                  <a:srgbClr val="000000"/>
                </a:solidFill>
                <a:ea typeface="S-Core Dream 3 Light"/>
              </a:rPr>
              <a:t>시각화</a:t>
            </a: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: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 Matplotlib, Seaborn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사용하여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다양한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시각화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자료를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만들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수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있습니다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</a:t>
            </a:r>
          </a:p>
          <a:p>
            <a:pPr marL="342900" lvl="0" indent="-342900" algn="l">
              <a:lnSpc>
                <a:spcPct val="149400"/>
              </a:lnSpc>
              <a:buClr>
                <a:srgbClr val="000000"/>
              </a:buClr>
              <a:buFont typeface="Arial"/>
              <a:buChar char="●"/>
            </a:pPr>
            <a:r>
              <a:rPr lang="ko-KR" sz="1600" b="1" i="0" u="none" strike="noStrike" spc="-100" dirty="0">
                <a:solidFill>
                  <a:srgbClr val="000000"/>
                </a:solidFill>
                <a:ea typeface="S-Core Dream 3 Light"/>
              </a:rPr>
              <a:t>머신러닝</a:t>
            </a:r>
            <a:r>
              <a:rPr lang="en-US" sz="1600" b="1" i="0" u="none" strike="noStrike" spc="-100" dirty="0">
                <a:solidFill>
                  <a:srgbClr val="000000"/>
                </a:solidFill>
                <a:latin typeface="S-Core Dream 3 Light"/>
              </a:rPr>
              <a:t>:</a:t>
            </a:r>
            <a:r>
              <a:rPr lang="en-US" sz="1600" b="1" i="0" u="none" strike="noStrike" spc="-100" dirty="0">
                <a:solidFill>
                  <a:srgbClr val="4E4E4E"/>
                </a:solidFill>
                <a:latin typeface="S-Core Dream 3 Light"/>
              </a:rPr>
              <a:t> 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TensorFlow, Scikit-learn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사용한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머신러닝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,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딥러닝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모델을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구현한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경험이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 </a:t>
            </a:r>
            <a:r>
              <a:rPr lang="ko-KR" sz="1600" b="0" i="0" u="none" strike="noStrike" spc="-100" dirty="0">
                <a:solidFill>
                  <a:srgbClr val="4E4E4E"/>
                </a:solidFill>
                <a:ea typeface="S-Core Dream 3 Light"/>
              </a:rPr>
              <a:t>있습니다</a:t>
            </a:r>
            <a:r>
              <a:rPr lang="en-US" sz="1600" b="0" i="0" u="none" strike="noStrike" spc="-100" dirty="0">
                <a:solidFill>
                  <a:srgbClr val="4E4E4E"/>
                </a:solidFill>
                <a:latin typeface="S-Core Dream 3 Light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8E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5000" y="7797800"/>
            <a:ext cx="4572000" cy="10541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33630"/>
              </a:lnSpc>
            </a:pPr>
            <a:r>
              <a:rPr lang="en-US" sz="1800" b="0" i="0" u="none" strike="noStrike">
                <a:solidFill>
                  <a:srgbClr val="FFFFFF"/>
                </a:solidFill>
                <a:latin typeface="S-Core Dream 6 Bold"/>
              </a:rPr>
              <a:t>CONTACT</a:t>
            </a:r>
          </a:p>
          <a:p>
            <a:pPr lvl="0" algn="l">
              <a:lnSpc>
                <a:spcPct val="133630"/>
              </a:lnSpc>
            </a:pPr>
            <a:r>
              <a:rPr lang="en-US" sz="1800" b="0" i="0" u="none" strike="noStrike">
                <a:solidFill>
                  <a:srgbClr val="FFFFFF"/>
                </a:solidFill>
                <a:latin typeface="S-Core Dream 3 Light"/>
              </a:rPr>
              <a:t>jtjfwlsdn17@gmail.com</a:t>
            </a:r>
          </a:p>
          <a:p>
            <a:pPr lvl="0" algn="l">
              <a:lnSpc>
                <a:spcPct val="133630"/>
              </a:lnSpc>
            </a:pPr>
            <a:r>
              <a:rPr lang="en-US" sz="1800" b="0" i="0" u="none" strike="noStrike">
                <a:solidFill>
                  <a:srgbClr val="FFFFFF"/>
                </a:solidFill>
                <a:latin typeface="S-Core Dream 3 Light"/>
              </a:rPr>
              <a:t>010-7611-2484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6300" y="7772400"/>
            <a:ext cx="825500" cy="11049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65300" y="876300"/>
            <a:ext cx="14541500" cy="299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4539"/>
              </a:lnSpc>
            </a:pPr>
            <a:endParaRPr/>
          </a:p>
          <a:p>
            <a:pPr lvl="0" algn="l">
              <a:lnSpc>
                <a:spcPct val="114539"/>
              </a:lnSpc>
            </a:pPr>
            <a:r>
              <a:rPr lang="ko-KR" sz="8500" b="0" i="0" u="none" strike="noStrike" spc="-800">
                <a:solidFill>
                  <a:srgbClr val="FFFFFF"/>
                </a:solidFill>
                <a:ea typeface="S-Core Dream 7 ExtraBold"/>
              </a:rPr>
              <a:t>감사합니다</a:t>
            </a:r>
            <a:r>
              <a:rPr lang="en-US" sz="8500" b="0" i="0" u="none" strike="noStrike" spc="-800">
                <a:solidFill>
                  <a:srgbClr val="FFFFFF"/>
                </a:solidFill>
                <a:latin typeface="S-Core Dream 7 ExtraBold"/>
              </a:rPr>
              <a:t>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905000" y="5245100"/>
            <a:ext cx="5410200" cy="4572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43590"/>
              </a:lnSpc>
            </a:pPr>
            <a:r>
              <a:rPr lang="en-US" sz="2600" b="0" i="0" u="none" strike="noStrike">
                <a:solidFill>
                  <a:srgbClr val="FFFFFF"/>
                </a:solidFill>
                <a:latin typeface="S-Core Dream 4 Regular"/>
              </a:rPr>
              <a:t>2024 </a:t>
            </a:r>
            <a:r>
              <a:rPr lang="ko-KR" sz="2600" b="0" i="0" u="none" strike="noStrike">
                <a:solidFill>
                  <a:srgbClr val="FFFFFF"/>
                </a:solidFill>
                <a:ea typeface="S-Core Dream 4 Regular"/>
              </a:rPr>
              <a:t>설진우</a:t>
            </a:r>
            <a:r>
              <a:rPr lang="en-US" sz="2600" b="0" i="0" u="none" strike="noStrike">
                <a:solidFill>
                  <a:srgbClr val="FFFFFF"/>
                </a:solidFill>
                <a:latin typeface="S-Core Dream 4 Regular"/>
              </a:rPr>
              <a:t> PORTFOLIO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1194</Words>
  <Application>Microsoft Office PowerPoint</Application>
  <PresentationFormat>사용자 지정</PresentationFormat>
  <Paragraphs>177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23" baseType="lpstr">
      <vt:lpstr>Arial</vt:lpstr>
      <vt:lpstr>BebasNeue</vt:lpstr>
      <vt:lpstr>에스코어 드림 4 Regular</vt:lpstr>
      <vt:lpstr>S-Core Dream 2 ExtraLight</vt:lpstr>
      <vt:lpstr>에스코어 드림 7 ExtraBold</vt:lpstr>
      <vt:lpstr>에스코어 드림 6 Bold</vt:lpstr>
      <vt:lpstr>에스코어 드림 3 Light</vt:lpstr>
      <vt:lpstr>에스코어 드림 7 ExtraBold</vt:lpstr>
      <vt:lpstr>에스코어 드림 6 Bold</vt:lpstr>
      <vt:lpstr>에스코어 드림 3 Light</vt:lpstr>
      <vt:lpstr>에스코어 드림 5 Medium</vt:lpstr>
      <vt:lpstr>에스코어 드림 5 Medium</vt:lpstr>
      <vt:lpstr>Calibri</vt:lpstr>
      <vt:lpstr>에스코어 드림 4 Regular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Felix</cp:lastModifiedBy>
  <cp:revision>15</cp:revision>
  <dcterms:created xsi:type="dcterms:W3CDTF">2006-08-16T00:00:00Z</dcterms:created>
  <dcterms:modified xsi:type="dcterms:W3CDTF">2026-01-11T05:59:41Z</dcterms:modified>
</cp:coreProperties>
</file>