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4" r:id="rId2"/>
    <p:sldId id="266" r:id="rId3"/>
    <p:sldId id="280" r:id="rId4"/>
    <p:sldId id="279" r:id="rId5"/>
    <p:sldId id="275" r:id="rId6"/>
    <p:sldId id="276" r:id="rId7"/>
    <p:sldId id="277" r:id="rId8"/>
    <p:sldId id="261" r:id="rId9"/>
  </p:sldIdLst>
  <p:sldSz cx="18288000" cy="10287000"/>
  <p:notesSz cx="6858000" cy="9144000"/>
  <p:embeddedFontLst>
    <p:embeddedFont>
      <p:font typeface="S-Core Dream 2 ExtraLight" panose="020B0203030302020204" pitchFamily="34" charset="-127"/>
      <p:regular r:id="rId11"/>
    </p:embeddedFont>
    <p:embeddedFont>
      <p:font typeface="BebasNeue" panose="020B0606020202050201" charset="0"/>
      <p:regular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에스코어 드림 3 Light" panose="020B0303030302020204" pitchFamily="34" charset="-127"/>
      <p:regular r:id="rId15"/>
    </p:embeddedFont>
    <p:embeddedFont>
      <p:font typeface="에스코어 드림 3 Light" panose="020B0303030302020204" pitchFamily="34" charset="-127"/>
      <p:regular r:id="rId15"/>
    </p:embeddedFont>
    <p:embeddedFont>
      <p:font typeface="에스코어 드림 4 Regular" panose="020B0503030302020204" pitchFamily="34" charset="-127"/>
      <p:regular r:id="rId16"/>
    </p:embeddedFont>
    <p:embeddedFont>
      <p:font typeface="에스코어 드림 4 Regular" panose="020B0503030302020204" pitchFamily="34" charset="-127"/>
      <p:regular r:id="rId16"/>
    </p:embeddedFont>
    <p:embeddedFont>
      <p:font typeface="에스코어 드림 5 Medium" panose="020B0503030302020204" pitchFamily="34" charset="-127"/>
      <p:regular r:id="rId17"/>
    </p:embeddedFont>
    <p:embeddedFont>
      <p:font typeface="에스코어 드림 5 Medium" panose="020B0503030302020204" pitchFamily="34" charset="-127"/>
      <p:regular r:id="rId17"/>
    </p:embeddedFont>
    <p:embeddedFont>
      <p:font typeface="에스코어 드림 6 Bold" panose="020B0703030302020204" pitchFamily="34" charset="-127"/>
      <p:bold r:id="rId18"/>
    </p:embeddedFont>
    <p:embeddedFont>
      <p:font typeface="에스코어 드림 6 Bold" panose="020B0703030302020204" pitchFamily="34" charset="-127"/>
      <p:bold r:id="rId18"/>
    </p:embeddedFont>
    <p:embeddedFont>
      <p:font typeface="에스코어 드림 7 ExtraBold" panose="020B0803030302020204" pitchFamily="34" charset="-127"/>
      <p:bold r:id="rId19"/>
    </p:embeddedFont>
    <p:embeddedFont>
      <p:font typeface="에스코어 드림 7 ExtraBold" panose="020B0803030302020204" pitchFamily="34" charset="-127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  <a:srgbClr val="000000"/>
    <a:srgbClr val="708394"/>
    <a:srgbClr val="B8D2E7"/>
    <a:srgbClr val="B8D2E8"/>
    <a:srgbClr val="668EFD"/>
    <a:srgbClr val="A6C3F5"/>
    <a:srgbClr val="9EBCF8"/>
    <a:srgbClr val="B8D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87257" autoAdjust="0"/>
  </p:normalViewPr>
  <p:slideViewPr>
    <p:cSldViewPr>
      <p:cViewPr varScale="1">
        <p:scale>
          <a:sx n="93" d="100"/>
          <a:sy n="93" d="100"/>
        </p:scale>
        <p:origin x="9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7F3CC-96DE-4561-8B28-C658AC8E7259}" type="datetimeFigureOut">
              <a:rPr lang="ko-KR" altLang="en-US" smtClean="0"/>
              <a:t>2026-01-18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E3E78-5591-44F6-8938-97C71F146F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96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Renewal the image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E3E78-5591-44F6-8938-97C71F146F3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95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고화질 이미지로 변경 필요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E3E78-5591-44F6-8938-97C71F146F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20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hyperlink" Target="https://ursus-maritimus.tistory.com/150?category=100548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DB36B-F94E-6636-A141-1163F4C89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C6114B-5351-15F8-4306-AF812A9C9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561564"/>
            <a:ext cx="2298700" cy="22987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019375F-D909-0205-1081-5719EA0B0959}"/>
              </a:ext>
            </a:extLst>
          </p:cNvPr>
          <p:cNvSpPr txBox="1"/>
          <p:nvPr/>
        </p:nvSpPr>
        <p:spPr>
          <a:xfrm>
            <a:off x="2819400" y="447264"/>
            <a:ext cx="4044948" cy="2527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4619"/>
              </a:lnSpc>
            </a:pPr>
            <a:r>
              <a:rPr lang="en-US" altLang="ko-KR" sz="3200" b="0" i="0" u="none" strike="noStrike" spc="-3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Product-</a:t>
            </a:r>
            <a:r>
              <a:rPr lang="en-US" altLang="ko-KR" sz="3200" b="0" i="0" u="none" strike="noStrike" spc="-300" dirty="0">
                <a:solidFill>
                  <a:srgbClr val="668EFD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focused</a:t>
            </a:r>
            <a:r>
              <a:rPr lang="en-US" altLang="ko-KR" sz="4700" b="0" i="0" u="none" strike="noStrike" spc="-3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</a:p>
          <a:p>
            <a:pPr lvl="0" algn="ctr">
              <a:lnSpc>
                <a:spcPct val="94619"/>
              </a:lnSpc>
            </a:pPr>
            <a:r>
              <a:rPr lang="en-US" altLang="ko-KR" sz="3500" b="0" i="0" u="none" strike="noStrike" spc="-3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AI Software Engineer</a:t>
            </a:r>
            <a:endParaRPr lang="ko-KR" sz="3500" b="0" i="0" u="none" strike="noStrike" spc="-300" dirty="0">
              <a:solidFill>
                <a:srgbClr val="4E4E4E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01EFA5-DD18-CFB6-7365-EFCAF2EB881D}"/>
              </a:ext>
            </a:extLst>
          </p:cNvPr>
          <p:cNvSpPr txBox="1"/>
          <p:nvPr/>
        </p:nvSpPr>
        <p:spPr>
          <a:xfrm>
            <a:off x="7099300" y="649121"/>
            <a:ext cx="4241800" cy="558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8570"/>
              </a:lnSpc>
            </a:pPr>
            <a:r>
              <a:rPr lang="en-US" sz="3200" b="0" i="0" u="none" strike="noStrike" dirty="0">
                <a:solidFill>
                  <a:srgbClr val="668EFD"/>
                </a:solidFill>
                <a:latin typeface="S-Core Dream 7 ExtraBold"/>
              </a:rPr>
              <a:t>Jinwoo Seol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620A7C9-4438-D947-EE71-0E97B37BFA89}"/>
              </a:ext>
            </a:extLst>
          </p:cNvPr>
          <p:cNvSpPr txBox="1"/>
          <p:nvPr/>
        </p:nvSpPr>
        <p:spPr>
          <a:xfrm>
            <a:off x="7099299" y="1257300"/>
            <a:ext cx="5168897" cy="1450564"/>
          </a:xfrm>
          <a:prstGeom prst="rect">
            <a:avLst/>
          </a:prstGeom>
        </p:spPr>
        <p:txBody>
          <a:bodyPr lIns="0" tIns="0" rIns="0" bIns="0" rtlCol="0" anchor="t" anchorCtr="0"/>
          <a:lstStyle/>
          <a:p>
            <a:pPr lvl="0"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S-Core Dream 3 Light"/>
              </a:rPr>
              <a:t>Date of Birth. January 7, 1999</a:t>
            </a:r>
          </a:p>
          <a:p>
            <a:pPr lvl="0"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S-Core Dream 3 Light"/>
              </a:rPr>
              <a:t>Location. Seongnam-</a:t>
            </a:r>
            <a:r>
              <a:rPr lang="en-US" sz="1600" dirty="0" err="1">
                <a:solidFill>
                  <a:srgbClr val="000000"/>
                </a:solidFill>
                <a:latin typeface="S-Core Dream 3 Light"/>
              </a:rPr>
              <a:t>si</a:t>
            </a:r>
            <a:r>
              <a:rPr lang="en-US" sz="1600" dirty="0">
                <a:solidFill>
                  <a:srgbClr val="000000"/>
                </a:solidFill>
                <a:latin typeface="S-Core Dream 3 Light"/>
              </a:rPr>
              <a:t>, Gyeonggi-do, South Korea</a:t>
            </a:r>
          </a:p>
          <a:p>
            <a:pPr lvl="0"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S-Core Dream 3 Light"/>
              </a:rPr>
              <a:t>Phone</a:t>
            </a:r>
            <a:r>
              <a:rPr lang="en-US" sz="1600" b="0" i="0" u="none" strike="noStrike" dirty="0">
                <a:solidFill>
                  <a:srgbClr val="000000"/>
                </a:solidFill>
                <a:latin typeface="S-Core Dream 3 Light"/>
              </a:rPr>
              <a:t>.</a:t>
            </a:r>
            <a:r>
              <a:rPr lang="en-US" sz="1600" b="0" i="0" u="none" strike="noStrike" dirty="0">
                <a:solidFill>
                  <a:srgbClr val="4E4E4E"/>
                </a:solidFill>
                <a:latin typeface="S-Core Dream 3 Light"/>
              </a:rPr>
              <a:t> (+82) 10-7611-2484</a:t>
            </a:r>
          </a:p>
          <a:p>
            <a:pPr lvl="0" algn="l">
              <a:lnSpc>
                <a:spcPct val="150000"/>
              </a:lnSpc>
            </a:pPr>
            <a:r>
              <a:rPr lang="en-US" sz="1600" b="0" i="0" u="none" strike="noStrike" dirty="0">
                <a:solidFill>
                  <a:srgbClr val="000000"/>
                </a:solidFill>
                <a:latin typeface="S-Core Dream 3 Light"/>
              </a:rPr>
              <a:t>Email.</a:t>
            </a:r>
            <a:r>
              <a:rPr lang="en-US" sz="1600" b="0" i="0" u="none" strike="noStrike" dirty="0">
                <a:solidFill>
                  <a:srgbClr val="4E4E4E"/>
                </a:solidFill>
                <a:latin typeface="S-Core Dream 3 Light"/>
              </a:rPr>
              <a:t>  tjfwlsdn17@gmail.com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F494DEA-5A5F-2DF9-1E09-B2AA8D2FE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7061200" y="2784064"/>
            <a:ext cx="5499100" cy="7620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898055-E74E-4F21-DBFB-BA7644AC6BAD}"/>
              </a:ext>
            </a:extLst>
          </p:cNvPr>
          <p:cNvSpPr txBox="1"/>
          <p:nvPr/>
        </p:nvSpPr>
        <p:spPr>
          <a:xfrm>
            <a:off x="12953999" y="1212656"/>
            <a:ext cx="5105399" cy="1241199"/>
          </a:xfrm>
          <a:prstGeom prst="rect">
            <a:avLst/>
          </a:prstGeom>
        </p:spPr>
        <p:txBody>
          <a:bodyPr lIns="0" tIns="0" rIns="0" bIns="0" rtlCol="0" anchor="t" anchorCtr="0"/>
          <a:lstStyle/>
          <a:p>
            <a:pPr lvl="0" algn="l">
              <a:lnSpc>
                <a:spcPct val="132800"/>
              </a:lnSpc>
            </a:pPr>
            <a:r>
              <a:rPr lang="en-US" sz="1600" dirty="0">
                <a:solidFill>
                  <a:srgbClr val="4E4E4E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Pohang University of Science and Technology (POSTECH)</a:t>
            </a:r>
            <a:endParaRPr lang="en-US" sz="1600" b="0" i="0" u="none" strike="noStrike" dirty="0">
              <a:solidFill>
                <a:srgbClr val="4E4E4E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pPr lvl="0" algn="l">
              <a:lnSpc>
                <a:spcPct val="132800"/>
              </a:lnSpc>
              <a:spcAft>
                <a:spcPts val="600"/>
              </a:spcAft>
            </a:pPr>
            <a:r>
              <a:rPr lang="en-US" sz="1600" b="0" u="none" strike="noStrike" dirty="0">
                <a:solidFill>
                  <a:srgbClr val="4E4E4E"/>
                </a:solidFill>
                <a:latin typeface="S-Core Dream 3 Light"/>
              </a:rPr>
              <a:t> </a:t>
            </a:r>
            <a:r>
              <a:rPr lang="en-US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B.S. in Life Science, Minor in Computer Engineering</a:t>
            </a:r>
          </a:p>
          <a:p>
            <a:pPr lvl="0" algn="l">
              <a:lnSpc>
                <a:spcPct val="132800"/>
              </a:lnSpc>
              <a:spcAft>
                <a:spcPts val="600"/>
              </a:spcAft>
            </a:pPr>
            <a:r>
              <a:rPr lang="en-US" altLang="ko-KR" sz="14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Feb 2016 – Feb 2022</a:t>
            </a:r>
            <a:endParaRPr lang="ko-KR" sz="140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3545C9A-4352-4E3D-6838-31BFA0253774}"/>
              </a:ext>
            </a:extLst>
          </p:cNvPr>
          <p:cNvSpPr txBox="1"/>
          <p:nvPr/>
        </p:nvSpPr>
        <p:spPr>
          <a:xfrm>
            <a:off x="12954000" y="2983570"/>
            <a:ext cx="23622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1800" i="0" u="none" strike="noStrike" dirty="0">
                <a:solidFill>
                  <a:srgbClr val="668EFD"/>
                </a:solidFill>
                <a:latin typeface="S-Core Dream 5 Medium"/>
              </a:rPr>
              <a:t>Technical Skills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F764D25-F739-F030-EDF9-72A5BF40B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8254009" y="5206755"/>
            <a:ext cx="9000000" cy="8410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D01CA0F-6736-F30A-1490-2132B40DF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800000">
            <a:off x="12954000" y="2784064"/>
            <a:ext cx="4991100" cy="76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02D8681B-465C-47E4-00D7-C3F9FAB52D41}"/>
              </a:ext>
            </a:extLst>
          </p:cNvPr>
          <p:cNvSpPr txBox="1"/>
          <p:nvPr/>
        </p:nvSpPr>
        <p:spPr>
          <a:xfrm>
            <a:off x="7157021" y="2978421"/>
            <a:ext cx="37338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Work Experiences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D9E74081-4180-FAD4-6D60-4ED6B763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7061200" y="7596680"/>
            <a:ext cx="5499100" cy="76200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25E349E2-FB6C-52A9-A988-354731097DC0}"/>
              </a:ext>
            </a:extLst>
          </p:cNvPr>
          <p:cNvSpPr txBox="1"/>
          <p:nvPr/>
        </p:nvSpPr>
        <p:spPr>
          <a:xfrm>
            <a:off x="12954000" y="3424375"/>
            <a:ext cx="5105400" cy="542241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ML &amp; DL &amp; Computer Vision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Model design · Recognition · Performance Optimization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Frameworks &amp; Libraries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PyTorch · TensorFlow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Programming Languages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Python</a:t>
            </a:r>
            <a:r>
              <a:rPr lang="ko-KR" altLang="en-US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· C/C++ · C#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Java · SQL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UI &amp; Application Development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Qt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· PySide6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Operating Systems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Linux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· Windows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Secure System Design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Encryption · Secure Communication · Access Control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36073D9-5795-96D7-83EC-E2D0B043A707}"/>
              </a:ext>
            </a:extLst>
          </p:cNvPr>
          <p:cNvSpPr txBox="1"/>
          <p:nvPr/>
        </p:nvSpPr>
        <p:spPr>
          <a:xfrm>
            <a:off x="12954000" y="769808"/>
            <a:ext cx="25146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Graduation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A8ECC15-CCBD-AB34-C251-FAFFD5F4C806}"/>
              </a:ext>
            </a:extLst>
          </p:cNvPr>
          <p:cNvSpPr txBox="1"/>
          <p:nvPr/>
        </p:nvSpPr>
        <p:spPr>
          <a:xfrm>
            <a:off x="7099300" y="3429057"/>
            <a:ext cx="5612658" cy="204295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OPTOLANE Technologies, Inc.</a:t>
            </a:r>
            <a:r>
              <a:rPr lang="ko-KR" altLang="en-US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| Software Engineer</a:t>
            </a:r>
            <a:br>
              <a:rPr lang="en-US" altLang="ko-KR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40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Oct 2022 – 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Present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pPr marL="285750" lvl="0" indent="-28575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sz="15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Development of AI-based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diagnostic and analysis systems</a:t>
            </a:r>
          </a:p>
          <a:p>
            <a:pPr marL="285750" lvl="0" indent="-28575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Software engineering for clinical and laboratory devices</a:t>
            </a:r>
          </a:p>
          <a:p>
            <a:pPr marL="285750" lvl="0" indent="-28575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Ownership of end-to-end AI deployment across clinical products</a:t>
            </a:r>
            <a:endParaRPr lang="en-US" sz="1500" i="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CF51DE34-D8B9-3261-A384-406CFE35A757}"/>
              </a:ext>
            </a:extLst>
          </p:cNvPr>
          <p:cNvSpPr txBox="1"/>
          <p:nvPr/>
        </p:nvSpPr>
        <p:spPr>
          <a:xfrm>
            <a:off x="7099300" y="7734365"/>
            <a:ext cx="37338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Projects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A6679F4-A678-6D3D-5B03-35BD669FEA70}"/>
              </a:ext>
            </a:extLst>
          </p:cNvPr>
          <p:cNvSpPr txBox="1"/>
          <p:nvPr/>
        </p:nvSpPr>
        <p:spPr>
          <a:xfrm>
            <a:off x="7099300" y="8184938"/>
            <a:ext cx="5168896" cy="161509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0" indent="-342900" algn="l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AI-based MSI Diagnostic System</a:t>
            </a:r>
            <a:b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(Clinical Collaboration)</a:t>
            </a:r>
          </a:p>
          <a:p>
            <a:pPr marL="342900" lvl="0" indent="-342900" algn="l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AI-based Cell Recognition Model Development</a:t>
            </a:r>
          </a:p>
          <a:p>
            <a:pPr lvl="0" algn="l">
              <a:lnSpc>
                <a:spcPct val="150000"/>
              </a:lnSpc>
              <a:buClr>
                <a:srgbClr val="000000"/>
              </a:buClr>
            </a:pPr>
            <a:r>
              <a:rPr lang="ko-KR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→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View more projects</a:t>
            </a:r>
          </a:p>
          <a:p>
            <a:pPr lvl="0" algn="l">
              <a:lnSpc>
                <a:spcPct val="150000"/>
              </a:lnSpc>
              <a:buClr>
                <a:srgbClr val="000000"/>
              </a:buClr>
            </a:pPr>
            <a:endParaRPr lang="en-US" altLang="ko-KR" sz="1600" i="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248E5AB2-145F-BAF6-A5B3-5688330A9E74}"/>
              </a:ext>
            </a:extLst>
          </p:cNvPr>
          <p:cNvSpPr txBox="1"/>
          <p:nvPr/>
        </p:nvSpPr>
        <p:spPr>
          <a:xfrm>
            <a:off x="7099300" y="5876452"/>
            <a:ext cx="37338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Early Experiences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AA263B55-E423-5C3E-07E1-DF0CDE574C8D}"/>
              </a:ext>
            </a:extLst>
          </p:cNvPr>
          <p:cNvSpPr txBox="1"/>
          <p:nvPr/>
        </p:nvSpPr>
        <p:spPr>
          <a:xfrm>
            <a:off x="7099300" y="6319612"/>
            <a:ext cx="5461000" cy="115140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0" indent="-342900" algn="l">
              <a:lnSpc>
                <a:spcPct val="150000"/>
              </a:lnSpc>
              <a:buClr>
                <a:srgbClr val="4E4E4E"/>
              </a:buClr>
              <a:buFont typeface="Arial"/>
              <a:buChar char="●"/>
            </a:pPr>
            <a:r>
              <a:rPr lang="en-US" sz="1600" b="0" i="0" u="none" strike="noStrike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Genexine </a:t>
            </a:r>
            <a:r>
              <a:rPr lang="en-US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– Analysis Team Intern</a:t>
            </a:r>
            <a:endParaRPr lang="en-US" altLang="ko-KR" sz="1600" dirty="0">
              <a:solidFill>
                <a:srgbClr val="4E4E4E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342900" lvl="0" indent="-342900" algn="l">
              <a:lnSpc>
                <a:spcPct val="150000"/>
              </a:lnSpc>
              <a:buClr>
                <a:srgbClr val="4E4E4E"/>
              </a:buClr>
              <a:buFont typeface="Arial"/>
              <a:buChar char="●"/>
            </a:pPr>
            <a:r>
              <a:rPr lang="en-US" sz="1600" b="0" i="0" u="none" strike="noStrike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C-BIOMEX – R&amp;D </a:t>
            </a:r>
            <a:r>
              <a:rPr lang="en-US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Intern</a:t>
            </a:r>
            <a:endParaRPr lang="en-US" sz="1600" b="0" i="0" u="none" strike="noStrike" dirty="0">
              <a:solidFill>
                <a:srgbClr val="4E4E4E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342900" lvl="0" indent="-342900">
              <a:lnSpc>
                <a:spcPct val="150000"/>
              </a:lnSpc>
              <a:buClr>
                <a:srgbClr val="4E4E4E"/>
              </a:buClr>
              <a:buFont typeface="Arial"/>
              <a:buChar char="●"/>
            </a:pPr>
            <a:r>
              <a:rPr lang="en-US" altLang="ko-KR" sz="1600" b="0" i="0" u="none" strike="noStrike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Korea Brain Research Institute (KBRI) –</a:t>
            </a:r>
            <a:r>
              <a:rPr lang="en-US" altLang="ko-KR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R&amp;D </a:t>
            </a:r>
            <a:r>
              <a:rPr lang="en-US" altLang="ko-KR" sz="1600" b="0" i="0" u="none" strike="noStrike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Intern</a:t>
            </a:r>
            <a:endParaRPr lang="en-US" sz="1600" b="0" i="0" u="none" strike="noStrike" dirty="0">
              <a:solidFill>
                <a:srgbClr val="4E4E4E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18C6F1B0-DC9B-F6EC-4625-FC74E4156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7061200" y="5667179"/>
            <a:ext cx="5499100" cy="76200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ABB5F0F5-EA9F-F00F-7972-E986A946A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2396133" y="5206755"/>
            <a:ext cx="9000000" cy="84102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958F0302-65B8-6619-A089-42D90977EC15}"/>
              </a:ext>
            </a:extLst>
          </p:cNvPr>
          <p:cNvSpPr txBox="1"/>
          <p:nvPr/>
        </p:nvSpPr>
        <p:spPr>
          <a:xfrm>
            <a:off x="508000" y="7596679"/>
            <a:ext cx="3733800" cy="45243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2300" b="0" i="0" u="none" strike="noStrike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Summary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66419D-52A9-9E0A-EE6A-70D599E97500}"/>
              </a:ext>
            </a:extLst>
          </p:cNvPr>
          <p:cNvSpPr txBox="1"/>
          <p:nvPr/>
        </p:nvSpPr>
        <p:spPr>
          <a:xfrm>
            <a:off x="508000" y="3310099"/>
            <a:ext cx="3733800" cy="53662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2500" b="0" i="0" u="none" strike="noStrike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Selected Impact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6311F504-5C82-027E-74D7-903AC8515DE0}"/>
              </a:ext>
            </a:extLst>
          </p:cNvPr>
          <p:cNvSpPr txBox="1"/>
          <p:nvPr/>
        </p:nvSpPr>
        <p:spPr>
          <a:xfrm>
            <a:off x="508000" y="8123863"/>
            <a:ext cx="5902320" cy="161509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0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Product-focused AI software engineer</a:t>
            </a:r>
            <a:b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delivering production-grade medical AI systems.</a:t>
            </a:r>
            <a:endParaRPr lang="en-US" altLang="ko-KR" i="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387A66B1-58AC-16F7-1006-343E9BF7204E}"/>
              </a:ext>
            </a:extLst>
          </p:cNvPr>
          <p:cNvGrpSpPr/>
          <p:nvPr/>
        </p:nvGrpSpPr>
        <p:grpSpPr>
          <a:xfrm>
            <a:off x="507998" y="3962196"/>
            <a:ext cx="3063136" cy="1380575"/>
            <a:chOff x="507998" y="4991100"/>
            <a:chExt cx="3063136" cy="1380575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4C9E38B-E011-D89F-2BB0-44AC6F8338E1}"/>
                </a:ext>
              </a:extLst>
            </p:cNvPr>
            <p:cNvSpPr/>
            <p:nvPr/>
          </p:nvSpPr>
          <p:spPr>
            <a:xfrm>
              <a:off x="507999" y="4991100"/>
              <a:ext cx="3063135" cy="13805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6221FBD-05E0-22ED-9BE6-E09D4FAD0698}"/>
                </a:ext>
              </a:extLst>
            </p:cNvPr>
            <p:cNvSpPr/>
            <p:nvPr/>
          </p:nvSpPr>
          <p:spPr>
            <a:xfrm>
              <a:off x="507998" y="5059373"/>
              <a:ext cx="2997203" cy="435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altLang="ko-KR" sz="3000" dirty="0">
                  <a:solidFill>
                    <a:srgbClr val="668EFD"/>
                  </a:solidFill>
                  <a:latin typeface="에스코어 드림 7 ExtraBold" panose="020B0803030302020204" pitchFamily="34" charset="-127"/>
                  <a:ea typeface="에스코어 드림 7 ExtraBold" panose="020B0803030302020204" pitchFamily="34" charset="-127"/>
                </a:rPr>
                <a:t>95% </a:t>
              </a:r>
              <a:r>
                <a:rPr lang="en-US" altLang="ko-KR" sz="2500" dirty="0">
                  <a:solidFill>
                    <a:srgbClr val="668EFD"/>
                  </a:solidFill>
                  <a:latin typeface="에스코어 드림 7 ExtraBold" panose="020B0803030302020204" pitchFamily="34" charset="-127"/>
                  <a:ea typeface="에스코어 드림 7 ExtraBold" panose="020B0803030302020204" pitchFamily="34" charset="-127"/>
                </a:rPr>
                <a:t>Accuracy</a:t>
              </a:r>
              <a:endParaRPr lang="ko-KR" altLang="en-US" sz="2500" dirty="0">
                <a:solidFill>
                  <a:srgbClr val="668EFD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75EE8826-EA65-7CC3-30D0-319CDD212291}"/>
                </a:ext>
              </a:extLst>
            </p:cNvPr>
            <p:cNvSpPr/>
            <p:nvPr/>
          </p:nvSpPr>
          <p:spPr>
            <a:xfrm>
              <a:off x="507999" y="5477033"/>
              <a:ext cx="2997202" cy="881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72000"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Clinical MSI Diagnosis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7BABED9-E5F1-8340-0D53-F400F3409071}"/>
              </a:ext>
            </a:extLst>
          </p:cNvPr>
          <p:cNvGrpSpPr/>
          <p:nvPr/>
        </p:nvGrpSpPr>
        <p:grpSpPr>
          <a:xfrm>
            <a:off x="3729439" y="3962196"/>
            <a:ext cx="3063136" cy="1380575"/>
            <a:chOff x="507998" y="4991100"/>
            <a:chExt cx="3063136" cy="1380575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DBA4AED5-2316-E9A9-046D-B234CB739BA2}"/>
                </a:ext>
              </a:extLst>
            </p:cNvPr>
            <p:cNvSpPr/>
            <p:nvPr/>
          </p:nvSpPr>
          <p:spPr>
            <a:xfrm>
              <a:off x="507999" y="4991100"/>
              <a:ext cx="3063135" cy="13805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5307E1C5-46FB-BC20-40DA-F7637A48EB14}"/>
                </a:ext>
              </a:extLst>
            </p:cNvPr>
            <p:cNvSpPr/>
            <p:nvPr/>
          </p:nvSpPr>
          <p:spPr>
            <a:xfrm>
              <a:off x="507998" y="5059373"/>
              <a:ext cx="2997203" cy="435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altLang="ko-KR" sz="3000" dirty="0">
                  <a:solidFill>
                    <a:srgbClr val="668EFD"/>
                  </a:solidFill>
                  <a:latin typeface="에스코어 드림 7 ExtraBold" panose="020B0803030302020204" pitchFamily="34" charset="-127"/>
                  <a:ea typeface="에스코어 드림 7 ExtraBold" panose="020B0803030302020204" pitchFamily="34" charset="-127"/>
                </a:rPr>
                <a:t>99.5% </a:t>
              </a:r>
              <a:r>
                <a:rPr lang="en-US" altLang="ko-KR" sz="2500" dirty="0">
                  <a:solidFill>
                    <a:srgbClr val="668EFD"/>
                  </a:solidFill>
                  <a:latin typeface="에스코어 드림 7 ExtraBold" panose="020B0803030302020204" pitchFamily="34" charset="-127"/>
                  <a:ea typeface="에스코어 드림 7 ExtraBold" panose="020B0803030302020204" pitchFamily="34" charset="-127"/>
                </a:rPr>
                <a:t>Accuracy</a:t>
              </a:r>
              <a:endParaRPr lang="ko-KR" altLang="en-US" sz="2500" dirty="0">
                <a:solidFill>
                  <a:srgbClr val="668EFD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7DA8DAF3-A242-0DAF-8395-F4392CE16469}"/>
                </a:ext>
              </a:extLst>
            </p:cNvPr>
            <p:cNvSpPr/>
            <p:nvPr/>
          </p:nvSpPr>
          <p:spPr>
            <a:xfrm>
              <a:off x="507999" y="5477033"/>
              <a:ext cx="2997202" cy="881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72000"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CGT Cell Analysis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7173BA0A-92EE-65CF-2A7B-67CE010D0E5F}"/>
              </a:ext>
            </a:extLst>
          </p:cNvPr>
          <p:cNvGrpSpPr/>
          <p:nvPr/>
        </p:nvGrpSpPr>
        <p:grpSpPr>
          <a:xfrm>
            <a:off x="507998" y="5458246"/>
            <a:ext cx="3063136" cy="1380575"/>
            <a:chOff x="507998" y="4991100"/>
            <a:chExt cx="3063136" cy="1380575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7B3F7141-3CA3-4AA0-9F19-6842F9F24FE6}"/>
                </a:ext>
              </a:extLst>
            </p:cNvPr>
            <p:cNvSpPr/>
            <p:nvPr/>
          </p:nvSpPr>
          <p:spPr>
            <a:xfrm>
              <a:off x="507999" y="4991100"/>
              <a:ext cx="3063135" cy="13805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781F1416-C8B5-007D-5E47-1970C6AD3380}"/>
                </a:ext>
              </a:extLst>
            </p:cNvPr>
            <p:cNvSpPr/>
            <p:nvPr/>
          </p:nvSpPr>
          <p:spPr>
            <a:xfrm>
              <a:off x="507998" y="5059373"/>
              <a:ext cx="2997203" cy="435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altLang="ko-KR" sz="3000" dirty="0">
                  <a:solidFill>
                    <a:srgbClr val="668EFD"/>
                  </a:solidFill>
                  <a:latin typeface="에스코어 드림 7 ExtraBold" panose="020B0803030302020204" pitchFamily="34" charset="-127"/>
                  <a:ea typeface="에스코어 드림 7 ExtraBold" panose="020B0803030302020204" pitchFamily="34" charset="-127"/>
                </a:rPr>
                <a:t>2-10x</a:t>
              </a:r>
              <a:r>
                <a:rPr lang="en-US" altLang="ko-KR" sz="2500" dirty="0">
                  <a:solidFill>
                    <a:srgbClr val="668EFD"/>
                  </a:solidFill>
                  <a:latin typeface="에스코어 드림 7 ExtraBold" panose="020B0803030302020204" pitchFamily="34" charset="-127"/>
                  <a:ea typeface="에스코어 드림 7 ExtraBold" panose="020B0803030302020204" pitchFamily="34" charset="-127"/>
                </a:rPr>
                <a:t> Resolution</a:t>
              </a:r>
              <a:endParaRPr lang="ko-KR" altLang="en-US" sz="2500" dirty="0">
                <a:solidFill>
                  <a:srgbClr val="668EFD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CFEC1051-570A-2728-6AA0-26E70FECCA8F}"/>
                </a:ext>
              </a:extLst>
            </p:cNvPr>
            <p:cNvSpPr/>
            <p:nvPr/>
          </p:nvSpPr>
          <p:spPr>
            <a:xfrm>
              <a:off x="507999" y="5477033"/>
              <a:ext cx="2997202" cy="881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72000"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Digital Melting Curve Interpolation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5ED1231-62E8-4034-770F-FF27FE072038}"/>
              </a:ext>
            </a:extLst>
          </p:cNvPr>
          <p:cNvGrpSpPr/>
          <p:nvPr/>
        </p:nvGrpSpPr>
        <p:grpSpPr>
          <a:xfrm>
            <a:off x="3729439" y="5458246"/>
            <a:ext cx="3063136" cy="1380575"/>
            <a:chOff x="507998" y="4991100"/>
            <a:chExt cx="3063136" cy="1380575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4BE23893-1599-E13E-57F5-E237C4B9C696}"/>
                </a:ext>
              </a:extLst>
            </p:cNvPr>
            <p:cNvSpPr/>
            <p:nvPr/>
          </p:nvSpPr>
          <p:spPr>
            <a:xfrm>
              <a:off x="507999" y="4991100"/>
              <a:ext cx="3063135" cy="13805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C676EDCC-764F-74A5-FEB2-2356D7512CC9}"/>
                </a:ext>
              </a:extLst>
            </p:cNvPr>
            <p:cNvSpPr/>
            <p:nvPr/>
          </p:nvSpPr>
          <p:spPr>
            <a:xfrm>
              <a:off x="507998" y="5059372"/>
              <a:ext cx="2997203" cy="435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altLang="ko-KR" sz="3000" dirty="0">
                  <a:solidFill>
                    <a:srgbClr val="668EFD"/>
                  </a:solidFill>
                  <a:latin typeface="에스코어 드림 7 ExtraBold" panose="020B0803030302020204" pitchFamily="34" charset="-127"/>
                  <a:ea typeface="에스코어 드림 7 ExtraBold" panose="020B0803030302020204" pitchFamily="34" charset="-127"/>
                </a:rPr>
                <a:t>7+ </a:t>
              </a:r>
              <a:r>
                <a:rPr lang="en-US" altLang="ko-KR" sz="2500" dirty="0">
                  <a:solidFill>
                    <a:srgbClr val="668EFD"/>
                  </a:solidFill>
                  <a:latin typeface="에스코어 드림 7 ExtraBold" panose="020B0803030302020204" pitchFamily="34" charset="-127"/>
                  <a:ea typeface="에스코어 드림 7 ExtraBold" panose="020B0803030302020204" pitchFamily="34" charset="-127"/>
                </a:rPr>
                <a:t>Countries</a:t>
              </a:r>
              <a:endParaRPr lang="ko-KR" altLang="en-US" sz="2500" dirty="0">
                <a:solidFill>
                  <a:srgbClr val="668EFD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CA0A5E72-03E5-3B00-0A5D-CC6780621CE9}"/>
                </a:ext>
              </a:extLst>
            </p:cNvPr>
            <p:cNvSpPr/>
            <p:nvPr/>
          </p:nvSpPr>
          <p:spPr>
            <a:xfrm>
              <a:off x="507999" y="5477033"/>
              <a:ext cx="2997202" cy="881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72000"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Production Deployment</a:t>
              </a:r>
              <a:b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</a:b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(include Johns Hopkins, US)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76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30300" y="2705100"/>
            <a:ext cx="4241800" cy="345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4660"/>
              </a:lnSpc>
            </a:pPr>
            <a:r>
              <a:rPr lang="en-US" sz="9000" spc="200" dirty="0">
                <a:solidFill>
                  <a:srgbClr val="000000"/>
                </a:solidFill>
                <a:latin typeface="BebasNeue"/>
              </a:rPr>
              <a:t>Selected</a:t>
            </a:r>
          </a:p>
          <a:p>
            <a:pPr lvl="0" algn="l">
              <a:lnSpc>
                <a:spcPct val="84660"/>
              </a:lnSpc>
            </a:pPr>
            <a:r>
              <a:rPr lang="en-US" sz="9000" b="0" i="0" u="none" strike="noStrike" spc="200" dirty="0">
                <a:solidFill>
                  <a:srgbClr val="000000"/>
                </a:solidFill>
                <a:latin typeface="BebasNeue"/>
              </a:rPr>
              <a:t>Projects</a:t>
            </a:r>
            <a:endParaRPr lang="en-US" sz="9000" spc="200" dirty="0">
              <a:solidFill>
                <a:srgbClr val="000000"/>
              </a:solidFill>
              <a:latin typeface="BebasNeue"/>
            </a:endParaRPr>
          </a:p>
          <a:p>
            <a:pPr lvl="0" algn="l">
              <a:lnSpc>
                <a:spcPct val="84660"/>
              </a:lnSpc>
            </a:pPr>
            <a:r>
              <a:rPr lang="en-US" sz="9000" b="0" i="0" u="none" strike="noStrike" spc="200" dirty="0">
                <a:solidFill>
                  <a:srgbClr val="000000"/>
                </a:solidFill>
                <a:latin typeface="BebasNeue"/>
              </a:rPr>
              <a:t>Overviews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5892800"/>
            <a:ext cx="4318000" cy="317500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59BA09FC-FE8E-4974-E25B-AC036C2322A7}"/>
              </a:ext>
            </a:extLst>
          </p:cNvPr>
          <p:cNvGrpSpPr/>
          <p:nvPr/>
        </p:nvGrpSpPr>
        <p:grpSpPr>
          <a:xfrm>
            <a:off x="4419600" y="0"/>
            <a:ext cx="14020800" cy="10287000"/>
            <a:chOff x="4419600" y="0"/>
            <a:chExt cx="14020800" cy="102870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0"/>
              <a:ext cx="14020800" cy="10287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61900" y="38100"/>
              <a:ext cx="5626100" cy="102489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7" name="TextBox 7"/>
          <p:cNvSpPr txBox="1"/>
          <p:nvPr/>
        </p:nvSpPr>
        <p:spPr>
          <a:xfrm>
            <a:off x="9944100" y="7340600"/>
            <a:ext cx="7810500" cy="1460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4500" b="0" i="0" u="none" strike="noStrike" spc="100" dirty="0">
                <a:solidFill>
                  <a:srgbClr val="FFFFFF"/>
                </a:solidFill>
                <a:latin typeface="S-Core Dream 5 Medium"/>
              </a:rPr>
              <a:t>Deep Learning </a:t>
            </a:r>
            <a:r>
              <a:rPr lang="en-US" sz="4500" spc="100" dirty="0">
                <a:solidFill>
                  <a:srgbClr val="FFFFFF"/>
                </a:solidFill>
                <a:latin typeface="S-Core Dream 5 Medium"/>
              </a:rPr>
              <a:t>Research (Foundation)</a:t>
            </a:r>
            <a:endParaRPr lang="en-US" sz="4500" b="0" i="0" u="none" strike="noStrike" spc="100" dirty="0">
              <a:solidFill>
                <a:srgbClr val="FFFFFF"/>
              </a:solidFill>
              <a:latin typeface="S-Core Dream 5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7289800"/>
            <a:ext cx="8509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6119"/>
              </a:lnSpc>
            </a:pPr>
            <a:r>
              <a:rPr lang="en-US" sz="5500" b="0" i="0" u="none" strike="noStrike">
                <a:solidFill>
                  <a:srgbClr val="FFFFFF"/>
                </a:solidFill>
                <a:latin typeface="BebasNeue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44100" y="8801100"/>
            <a:ext cx="67564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3000" b="0" i="0" u="none" strike="noStrike" spc="100" dirty="0">
                <a:solidFill>
                  <a:srgbClr val="FFFFFF"/>
                </a:solidFill>
                <a:latin typeface="S-Core Dream 4 Regular"/>
              </a:rPr>
              <a:t>- </a:t>
            </a:r>
            <a:r>
              <a:rPr lang="en-US" sz="3000" spc="100" dirty="0">
                <a:solidFill>
                  <a:srgbClr val="FFFFFF"/>
                </a:solidFill>
                <a:latin typeface="S-Core Dream 4 Regular"/>
                <a:ea typeface="S-Core Dream 4 Regular"/>
              </a:rPr>
              <a:t>Breast Cancel DL Project</a:t>
            </a:r>
            <a:endParaRPr lang="ko-KR" sz="3000" b="0" i="0" u="none" strike="noStrike" spc="100" dirty="0">
              <a:solidFill>
                <a:srgbClr val="FFFFFF"/>
              </a:solidFill>
              <a:ea typeface="S-Core Dream 4 Regular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1" name="TextBox 11"/>
          <p:cNvSpPr txBox="1"/>
          <p:nvPr/>
        </p:nvSpPr>
        <p:spPr>
          <a:xfrm>
            <a:off x="9944100" y="4330700"/>
            <a:ext cx="7810500" cy="180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4500" b="0" i="0" u="none" strike="noStrike" spc="100" dirty="0">
                <a:solidFill>
                  <a:srgbClr val="FFFFFF"/>
                </a:solidFill>
                <a:latin typeface="S-Core Dream 5 Medium"/>
              </a:rPr>
              <a:t>Medical Device Software (Productization)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4292600"/>
            <a:ext cx="8509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6119"/>
              </a:lnSpc>
            </a:pPr>
            <a:r>
              <a:rPr lang="en-US" sz="5500" b="0" i="0" u="none" strike="noStrike">
                <a:solidFill>
                  <a:srgbClr val="FFFFFF"/>
                </a:solidFill>
                <a:latin typeface="BebasNeue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44100" y="5962650"/>
            <a:ext cx="67564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3000" b="0" i="0" u="none" strike="noStrike" spc="100" dirty="0">
                <a:solidFill>
                  <a:srgbClr val="FFFFFF"/>
                </a:solidFill>
                <a:latin typeface="S-Core Dream 4 Regular"/>
              </a:rPr>
              <a:t>- </a:t>
            </a:r>
            <a:r>
              <a:rPr lang="en-US" sz="3000" spc="100" dirty="0">
                <a:solidFill>
                  <a:srgbClr val="FFFFFF"/>
                </a:solidFill>
                <a:latin typeface="S-Core Dream 4 Regular"/>
                <a:ea typeface="S-Core Dream 4 Regular"/>
              </a:rPr>
              <a:t>LOAA-M / LOAA-E</a:t>
            </a:r>
            <a:endParaRPr lang="ko-KR" sz="3000" b="0" i="0" u="none" strike="noStrike" spc="100" dirty="0">
              <a:solidFill>
                <a:srgbClr val="FFFFFF"/>
              </a:solidFill>
              <a:ea typeface="S-Core Dream 4 Regular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5" name="TextBox 15"/>
          <p:cNvSpPr txBox="1"/>
          <p:nvPr/>
        </p:nvSpPr>
        <p:spPr>
          <a:xfrm>
            <a:off x="9944100" y="1701800"/>
            <a:ext cx="7810500" cy="800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4500" b="0" i="0" u="none" strike="noStrike" spc="100" dirty="0">
                <a:solidFill>
                  <a:srgbClr val="FFFFFF"/>
                </a:solidFill>
                <a:latin typeface="S-Core Dream 5 Medium"/>
              </a:rPr>
              <a:t>Clinical AI (Core Strength)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00" y="1435100"/>
            <a:ext cx="850900" cy="977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6119"/>
              </a:lnSpc>
            </a:pPr>
            <a:r>
              <a:rPr lang="en-US" sz="5500" b="0" i="0" u="none" strike="noStrike" dirty="0">
                <a:solidFill>
                  <a:srgbClr val="FFFFFF"/>
                </a:solidFill>
                <a:latin typeface="BebasNeue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44100" y="2414712"/>
            <a:ext cx="6756400" cy="1028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lvl="0" indent="-457200" algn="l">
              <a:lnSpc>
                <a:spcPct val="150000"/>
              </a:lnSpc>
              <a:buFontTx/>
              <a:buChar char="-"/>
            </a:pPr>
            <a:r>
              <a:rPr lang="en-US" sz="3000" b="0" i="0" u="none" strike="noStrike" spc="100" dirty="0">
                <a:solidFill>
                  <a:srgbClr val="FFFFFF"/>
                </a:solidFill>
                <a:latin typeface="S-Core Dream 4 Regular"/>
                <a:ea typeface="S-Core Dream 4 Regular"/>
              </a:rPr>
              <a:t>Digital Melting Analysis (MSI AI)</a:t>
            </a:r>
          </a:p>
          <a:p>
            <a:pPr marL="457200" lvl="0" indent="-457200" algn="l">
              <a:lnSpc>
                <a:spcPct val="150000"/>
              </a:lnSpc>
              <a:buFontTx/>
              <a:buChar char="-"/>
            </a:pPr>
            <a:r>
              <a:rPr lang="en-US" altLang="ko-KR" sz="3000" spc="100" dirty="0">
                <a:solidFill>
                  <a:srgbClr val="FFFFFF"/>
                </a:solidFill>
                <a:latin typeface="S-Core Dream 4 Regular"/>
                <a:ea typeface="S-Core Dream 4 Regular"/>
              </a:rPr>
              <a:t>Cell Gene Therapy (CGT AI)</a:t>
            </a:r>
            <a:endParaRPr lang="ko-KR" sz="3000" b="0" i="0" u="none" strike="noStrike" spc="100" dirty="0">
              <a:solidFill>
                <a:srgbClr val="FFFFFF"/>
              </a:solidFill>
              <a:ea typeface="S-Core Dream 4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B56A0-8E01-F78F-AEF7-2C0C9A88E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그림 94">
            <a:extLst>
              <a:ext uri="{FF2B5EF4-FFF2-40B4-BE49-F238E27FC236}">
                <a16:creationId xmlns:a16="http://schemas.microsoft.com/office/drawing/2014/main" id="{5E60A8B9-BFAB-08D3-AC05-C738D4985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6389" y="4358042"/>
            <a:ext cx="2191424" cy="1456430"/>
          </a:xfrm>
          <a:prstGeom prst="rect">
            <a:avLst/>
          </a:prstGeom>
        </p:spPr>
      </p:pic>
      <p:sp>
        <p:nvSpPr>
          <p:cNvPr id="139" name="화살표: 오른쪽 138">
            <a:extLst>
              <a:ext uri="{FF2B5EF4-FFF2-40B4-BE49-F238E27FC236}">
                <a16:creationId xmlns:a16="http://schemas.microsoft.com/office/drawing/2014/main" id="{F438F1EE-3646-2C30-6E5D-8B4B29BBB069}"/>
              </a:ext>
            </a:extLst>
          </p:cNvPr>
          <p:cNvSpPr/>
          <p:nvPr/>
        </p:nvSpPr>
        <p:spPr>
          <a:xfrm rot="5400000">
            <a:off x="9423132" y="3941756"/>
            <a:ext cx="627982" cy="571617"/>
          </a:xfrm>
          <a:prstGeom prst="rightArrow">
            <a:avLst/>
          </a:prstGeom>
          <a:gradFill flip="none" rotWithShape="1">
            <a:gsLst>
              <a:gs pos="0">
                <a:srgbClr val="668EFD">
                  <a:alpha val="40000"/>
                </a:srgbClr>
              </a:gs>
              <a:gs pos="100000">
                <a:srgbClr val="B8D2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3">
            <a:extLst>
              <a:ext uri="{FF2B5EF4-FFF2-40B4-BE49-F238E27FC236}">
                <a16:creationId xmlns:a16="http://schemas.microsoft.com/office/drawing/2014/main" id="{A38A56CF-53FE-C088-EC09-C26190B8BC0A}"/>
              </a:ext>
            </a:extLst>
          </p:cNvPr>
          <p:cNvSpPr/>
          <p:nvPr/>
        </p:nvSpPr>
        <p:spPr>
          <a:xfrm>
            <a:off x="11207316" y="880900"/>
            <a:ext cx="2658018" cy="4995599"/>
          </a:xfrm>
          <a:prstGeom prst="roundRect">
            <a:avLst>
              <a:gd name="adj" fmla="val 395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4" name="모서리가 둥근 직사각형 3">
            <a:extLst>
              <a:ext uri="{FF2B5EF4-FFF2-40B4-BE49-F238E27FC236}">
                <a16:creationId xmlns:a16="http://schemas.microsoft.com/office/drawing/2014/main" id="{CD5A4C20-58CD-AF93-7E24-DF48774A8F8B}"/>
              </a:ext>
            </a:extLst>
          </p:cNvPr>
          <p:cNvSpPr/>
          <p:nvPr/>
        </p:nvSpPr>
        <p:spPr>
          <a:xfrm>
            <a:off x="8412354" y="880900"/>
            <a:ext cx="2693243" cy="4995599"/>
          </a:xfrm>
          <a:prstGeom prst="roundRect">
            <a:avLst>
              <a:gd name="adj" fmla="val 2964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0C1DA97-D879-9A25-9C75-93094F93BB83}"/>
              </a:ext>
            </a:extLst>
          </p:cNvPr>
          <p:cNvGrpSpPr/>
          <p:nvPr/>
        </p:nvGrpSpPr>
        <p:grpSpPr>
          <a:xfrm>
            <a:off x="14036411" y="1094284"/>
            <a:ext cx="3769417" cy="3158897"/>
            <a:chOff x="13212751" y="1244700"/>
            <a:chExt cx="4593077" cy="3430070"/>
          </a:xfrm>
        </p:grpSpPr>
        <p:pic>
          <p:nvPicPr>
            <p:cNvPr id="27" name="그림 26" descr="텍스트, 스크린샷, 도표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08865A1-7A19-F461-CCCA-D710C533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2751" y="1244700"/>
              <a:ext cx="4593077" cy="3430070"/>
            </a:xfrm>
            <a:prstGeom prst="rect">
              <a:avLst/>
            </a:prstGeom>
          </p:spPr>
        </p:pic>
        <p:cxnSp>
          <p:nvCxnSpPr>
            <p:cNvPr id="30" name="Straight Connector 77">
              <a:extLst>
                <a:ext uri="{FF2B5EF4-FFF2-40B4-BE49-F238E27FC236}">
                  <a16:creationId xmlns:a16="http://schemas.microsoft.com/office/drawing/2014/main" id="{8821606D-7895-CB8A-619E-45D559E61F4D}"/>
                </a:ext>
              </a:extLst>
            </p:cNvPr>
            <p:cNvCxnSpPr>
              <a:cxnSpLocks/>
            </p:cNvCxnSpPr>
            <p:nvPr/>
          </p:nvCxnSpPr>
          <p:spPr>
            <a:xfrm>
              <a:off x="13855448" y="2792363"/>
              <a:ext cx="3121235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row: Right 79">
              <a:extLst>
                <a:ext uri="{FF2B5EF4-FFF2-40B4-BE49-F238E27FC236}">
                  <a16:creationId xmlns:a16="http://schemas.microsoft.com/office/drawing/2014/main" id="{52F78641-E70F-9445-523D-0414FD5F7F02}"/>
                </a:ext>
              </a:extLst>
            </p:cNvPr>
            <p:cNvSpPr/>
            <p:nvPr/>
          </p:nvSpPr>
          <p:spPr>
            <a:xfrm rot="16200000">
              <a:off x="16496668" y="2172453"/>
              <a:ext cx="558868" cy="401161"/>
            </a:xfrm>
            <a:prstGeom prst="rightArrow">
              <a:avLst>
                <a:gd name="adj1" fmla="val 34828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364C794-887E-5752-A465-523C2D6C439C}"/>
                </a:ext>
              </a:extLst>
            </p:cNvPr>
            <p:cNvSpPr txBox="1"/>
            <p:nvPr/>
          </p:nvSpPr>
          <p:spPr>
            <a:xfrm>
              <a:off x="13771615" y="2466514"/>
              <a:ext cx="292669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dirty="0">
                  <a:solidFill>
                    <a:srgbClr val="FF0000"/>
                  </a:solidFill>
                </a:rPr>
                <a:t>Decision Threshold: 50%</a:t>
              </a:r>
              <a:endParaRPr lang="ko-KR" altLang="en-US" sz="13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E90980-92AE-DEA2-6843-7FF9B8E87313}"/>
                </a:ext>
              </a:extLst>
            </p:cNvPr>
            <p:cNvSpPr txBox="1"/>
            <p:nvPr/>
          </p:nvSpPr>
          <p:spPr>
            <a:xfrm>
              <a:off x="16320415" y="1561322"/>
              <a:ext cx="9113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>
                  <a:solidFill>
                    <a:srgbClr val="FF0000"/>
                  </a:solidFill>
                </a:rPr>
                <a:t>MSI High</a:t>
              </a:r>
              <a:endParaRPr lang="ko-KR" altLang="en-US" sz="13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Connector 77">
              <a:extLst>
                <a:ext uri="{FF2B5EF4-FFF2-40B4-BE49-F238E27FC236}">
                  <a16:creationId xmlns:a16="http://schemas.microsoft.com/office/drawing/2014/main" id="{25617FEB-B072-A802-6253-64AFFBC3FA24}"/>
                </a:ext>
              </a:extLst>
            </p:cNvPr>
            <p:cNvCxnSpPr>
              <a:cxnSpLocks/>
            </p:cNvCxnSpPr>
            <p:nvPr/>
          </p:nvCxnSpPr>
          <p:spPr>
            <a:xfrm>
              <a:off x="13866787" y="3752010"/>
              <a:ext cx="310989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5F3B2A-534B-3631-8E8C-087BD0010825}"/>
                </a:ext>
              </a:extLst>
            </p:cNvPr>
            <p:cNvSpPr txBox="1"/>
            <p:nvPr/>
          </p:nvSpPr>
          <p:spPr>
            <a:xfrm>
              <a:off x="16065001" y="3466703"/>
              <a:ext cx="1486071" cy="33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>
                      <a:lumMod val="75000"/>
                    </a:schemeClr>
                  </a:solidFill>
                </a:rPr>
                <a:t>MSI Low</a:t>
              </a:r>
              <a:endParaRPr lang="ko-KR" altLang="en-US" sz="12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84E12F5-C2FB-E520-F53A-6C159E62B126}"/>
                </a:ext>
              </a:extLst>
            </p:cNvPr>
            <p:cNvSpPr txBox="1"/>
            <p:nvPr/>
          </p:nvSpPr>
          <p:spPr>
            <a:xfrm>
              <a:off x="16065000" y="3824212"/>
              <a:ext cx="1486071" cy="33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</a:rPr>
                <a:t>MSS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B40365F-B266-A55A-C089-F22594E54C26}"/>
                </a:ext>
              </a:extLst>
            </p:cNvPr>
            <p:cNvSpPr txBox="1"/>
            <p:nvPr/>
          </p:nvSpPr>
          <p:spPr>
            <a:xfrm>
              <a:off x="15467597" y="3127664"/>
              <a:ext cx="168339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>
                  <a:solidFill>
                    <a:srgbClr val="FFC000"/>
                  </a:solidFill>
                </a:rPr>
                <a:t>Early-Stage of MSI</a:t>
              </a:r>
              <a:endParaRPr lang="ko-KR" altLang="en-US" sz="1300" b="1" dirty="0">
                <a:solidFill>
                  <a:srgbClr val="FFC0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B94652-3E2D-1172-6FF6-FF9F936D8506}"/>
                </a:ext>
              </a:extLst>
            </p:cNvPr>
            <p:cNvSpPr txBox="1"/>
            <p:nvPr/>
          </p:nvSpPr>
          <p:spPr>
            <a:xfrm>
              <a:off x="13771615" y="3752010"/>
              <a:ext cx="292669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dirty="0">
                  <a:solidFill>
                    <a:schemeClr val="bg1">
                      <a:lumMod val="50000"/>
                    </a:schemeClr>
                  </a:solidFill>
                </a:rPr>
                <a:t>Decision Threshold: 10%</a:t>
              </a:r>
              <a:endParaRPr lang="ko-KR" alt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모서리가 둥근 직사각형 3">
            <a:extLst>
              <a:ext uri="{FF2B5EF4-FFF2-40B4-BE49-F238E27FC236}">
                <a16:creationId xmlns:a16="http://schemas.microsoft.com/office/drawing/2014/main" id="{B9879785-2E03-FB50-AF8D-40671943C906}"/>
              </a:ext>
            </a:extLst>
          </p:cNvPr>
          <p:cNvSpPr/>
          <p:nvPr/>
        </p:nvSpPr>
        <p:spPr>
          <a:xfrm>
            <a:off x="13968543" y="880900"/>
            <a:ext cx="3837285" cy="4995599"/>
          </a:xfrm>
          <a:prstGeom prst="roundRect">
            <a:avLst>
              <a:gd name="adj" fmla="val 1948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4E0C88-54BF-782F-F6F9-FC8451FD3208}"/>
              </a:ext>
            </a:extLst>
          </p:cNvPr>
          <p:cNvSpPr txBox="1"/>
          <p:nvPr/>
        </p:nvSpPr>
        <p:spPr>
          <a:xfrm>
            <a:off x="8407371" y="952862"/>
            <a:ext cx="26932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Raw Digital Melting Data</a:t>
            </a:r>
            <a:endParaRPr lang="ko-KR" altLang="en-US" sz="15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D1CA498-94EC-AD44-C392-DFCAA1ABDB21}"/>
              </a:ext>
            </a:extLst>
          </p:cNvPr>
          <p:cNvSpPr txBox="1"/>
          <p:nvPr/>
        </p:nvSpPr>
        <p:spPr>
          <a:xfrm>
            <a:off x="8749022" y="3956815"/>
            <a:ext cx="19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Processing + Resolution Enhancement</a:t>
            </a:r>
            <a:endParaRPr lang="ko-KR" altLang="en-US" sz="12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03" name="사각형: 둥근 모서리 102">
            <a:extLst>
              <a:ext uri="{FF2B5EF4-FFF2-40B4-BE49-F238E27FC236}">
                <a16:creationId xmlns:a16="http://schemas.microsoft.com/office/drawing/2014/main" id="{34B5A9BE-1F0B-5ECA-5EFE-F76922B5DDA5}"/>
              </a:ext>
            </a:extLst>
          </p:cNvPr>
          <p:cNvSpPr/>
          <p:nvPr/>
        </p:nvSpPr>
        <p:spPr>
          <a:xfrm>
            <a:off x="14187648" y="4541554"/>
            <a:ext cx="1570428" cy="329274"/>
          </a:xfrm>
          <a:prstGeom prst="roundRect">
            <a:avLst/>
          </a:prstGeom>
          <a:solidFill>
            <a:srgbClr val="537D2D"/>
          </a:solidFill>
          <a:ln w="28575">
            <a:solidFill>
              <a:srgbClr val="97B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MSS</a:t>
            </a:r>
            <a:endParaRPr lang="ko-KR" altLang="en-US" dirty="0"/>
          </a:p>
        </p:txBody>
      </p:sp>
      <p:sp>
        <p:nvSpPr>
          <p:cNvPr id="104" name="사각형: 둥근 모서리 103">
            <a:extLst>
              <a:ext uri="{FF2B5EF4-FFF2-40B4-BE49-F238E27FC236}">
                <a16:creationId xmlns:a16="http://schemas.microsoft.com/office/drawing/2014/main" id="{6BA601E1-F48B-D35A-6A4F-12E0F9F192FD}"/>
              </a:ext>
            </a:extLst>
          </p:cNvPr>
          <p:cNvSpPr/>
          <p:nvPr/>
        </p:nvSpPr>
        <p:spPr>
          <a:xfrm>
            <a:off x="15985079" y="4541554"/>
            <a:ext cx="1570428" cy="329274"/>
          </a:xfrm>
          <a:prstGeom prst="roundRect">
            <a:avLst/>
          </a:prstGeom>
          <a:solidFill>
            <a:srgbClr val="B32028"/>
          </a:solidFill>
          <a:ln w="28575">
            <a:solidFill>
              <a:srgbClr val="E64A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MSI</a:t>
            </a:r>
            <a:endParaRPr lang="ko-KR" altLang="en-US" dirty="0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C8F33171-45A3-64A1-E037-AD6EC54558A8}"/>
              </a:ext>
            </a:extLst>
          </p:cNvPr>
          <p:cNvGrpSpPr/>
          <p:nvPr/>
        </p:nvGrpSpPr>
        <p:grpSpPr>
          <a:xfrm>
            <a:off x="14183450" y="4967953"/>
            <a:ext cx="3387382" cy="837946"/>
            <a:chOff x="14183450" y="4967953"/>
            <a:chExt cx="3387382" cy="837946"/>
          </a:xfrm>
        </p:grpSpPr>
        <p:sp>
          <p:nvSpPr>
            <p:cNvPr id="115" name="모서리가 둥근 직사각형 3">
              <a:extLst>
                <a:ext uri="{FF2B5EF4-FFF2-40B4-BE49-F238E27FC236}">
                  <a16:creationId xmlns:a16="http://schemas.microsoft.com/office/drawing/2014/main" id="{EFBCCFEE-2CFE-BB1E-D158-2F26C74018ED}"/>
                </a:ext>
              </a:extLst>
            </p:cNvPr>
            <p:cNvSpPr/>
            <p:nvPr/>
          </p:nvSpPr>
          <p:spPr>
            <a:xfrm>
              <a:off x="14183450" y="4967953"/>
              <a:ext cx="3387382" cy="823659"/>
            </a:xfrm>
            <a:prstGeom prst="roundRect">
              <a:avLst>
                <a:gd name="adj" fmla="val 7777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9DADE70-629D-2076-77B4-1014056A2CC1}"/>
                </a:ext>
              </a:extLst>
            </p:cNvPr>
            <p:cNvSpPr txBox="1"/>
            <p:nvPr/>
          </p:nvSpPr>
          <p:spPr>
            <a:xfrm>
              <a:off x="14350249" y="4974902"/>
              <a:ext cx="3080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atin typeface="에스코어 드림 7 ExtraBold" panose="020B0803030302020204" pitchFamily="34" charset="-127"/>
                  <a:ea typeface="에스코어 드림 7 ExtraBold" panose="020B0803030302020204" pitchFamily="34" charset="-127"/>
                </a:rPr>
                <a:t>AI Decision</a:t>
              </a:r>
              <a:r>
                <a:rPr lang="en-US" altLang="ko-KR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Calls “</a:t>
              </a:r>
              <a:r>
                <a:rPr lang="en-US" altLang="ko-KR" sz="16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MSI High</a:t>
              </a:r>
              <a:r>
                <a:rPr lang="en-US" altLang="ko-KR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”</a:t>
              </a:r>
              <a:r>
                <a:rPr lang="ko-KR" altLang="en-US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for</a:t>
              </a:r>
              <a:r>
                <a:rPr lang="ko-KR" altLang="en-US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clinical</a:t>
              </a:r>
              <a:r>
                <a:rPr lang="ko-KR" altLang="en-US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cases</a:t>
              </a:r>
              <a:r>
                <a:rPr lang="ko-KR" altLang="en-US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exceeding</a:t>
              </a:r>
              <a:r>
                <a:rPr lang="ko-KR" altLang="en-US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the</a:t>
              </a:r>
              <a:r>
                <a:rPr lang="ko-KR" altLang="en-US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decision</a:t>
              </a:r>
              <a:r>
                <a:rPr lang="ko-KR" altLang="en-US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6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threshold.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3935D42A-5DC3-8A4E-4794-976BDF966BDF}"/>
              </a:ext>
            </a:extLst>
          </p:cNvPr>
          <p:cNvSpPr txBox="1"/>
          <p:nvPr/>
        </p:nvSpPr>
        <p:spPr>
          <a:xfrm>
            <a:off x="11335787" y="952862"/>
            <a:ext cx="24228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AI Training &amp; Prediction</a:t>
            </a:r>
            <a:endParaRPr lang="ko-KR" altLang="en-US" sz="15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78B694C-35F3-986A-9C7D-3A5E2FB217BA}"/>
              </a:ext>
            </a:extLst>
          </p:cNvPr>
          <p:cNvSpPr txBox="1"/>
          <p:nvPr/>
        </p:nvSpPr>
        <p:spPr>
          <a:xfrm>
            <a:off x="11335787" y="4437126"/>
            <a:ext cx="2422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95%+</a:t>
            </a:r>
          </a:p>
          <a:p>
            <a:pPr algn="ctr"/>
            <a:r>
              <a:rPr lang="en-US" altLang="ko-KR" sz="15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Classification Accuracy</a:t>
            </a:r>
            <a:endParaRPr lang="ko-KR" altLang="en-US" sz="15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20" name="화살표: 오른쪽 119">
            <a:extLst>
              <a:ext uri="{FF2B5EF4-FFF2-40B4-BE49-F238E27FC236}">
                <a16:creationId xmlns:a16="http://schemas.microsoft.com/office/drawing/2014/main" id="{700459CB-0338-1C50-555A-39AE404E7051}"/>
              </a:ext>
            </a:extLst>
          </p:cNvPr>
          <p:cNvSpPr/>
          <p:nvPr/>
        </p:nvSpPr>
        <p:spPr>
          <a:xfrm>
            <a:off x="10871151" y="5087166"/>
            <a:ext cx="3277265" cy="571617"/>
          </a:xfrm>
          <a:prstGeom prst="rightArrow">
            <a:avLst/>
          </a:prstGeom>
          <a:gradFill flip="none" rotWithShape="1">
            <a:gsLst>
              <a:gs pos="0">
                <a:srgbClr val="668EFD"/>
              </a:gs>
              <a:gs pos="100000">
                <a:srgbClr val="B8D2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3159E076-11DD-B2A0-3612-E43D9A4FA930}"/>
              </a:ext>
            </a:extLst>
          </p:cNvPr>
          <p:cNvSpPr/>
          <p:nvPr/>
        </p:nvSpPr>
        <p:spPr>
          <a:xfrm>
            <a:off x="12437805" y="5069110"/>
            <a:ext cx="304800" cy="243108"/>
          </a:xfrm>
          <a:prstGeom prst="rect">
            <a:avLst/>
          </a:prstGeom>
          <a:gradFill flip="none" rotWithShape="1">
            <a:gsLst>
              <a:gs pos="0">
                <a:srgbClr val="9EBCF8"/>
              </a:gs>
              <a:gs pos="100000">
                <a:srgbClr val="A6C3F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BAA86CC4-13CB-FBA4-9664-837BF6343A83}"/>
              </a:ext>
            </a:extLst>
          </p:cNvPr>
          <p:cNvGrpSpPr/>
          <p:nvPr/>
        </p:nvGrpSpPr>
        <p:grpSpPr>
          <a:xfrm>
            <a:off x="11530820" y="2854913"/>
            <a:ext cx="2032780" cy="1467783"/>
            <a:chOff x="11530820" y="3102836"/>
            <a:chExt cx="2032780" cy="1467783"/>
          </a:xfrm>
        </p:grpSpPr>
        <p:pic>
          <p:nvPicPr>
            <p:cNvPr id="42" name="Graphic 55" descr="Artificial Intelligence outline">
              <a:extLst>
                <a:ext uri="{FF2B5EF4-FFF2-40B4-BE49-F238E27FC236}">
                  <a16:creationId xmlns:a16="http://schemas.microsoft.com/office/drawing/2014/main" id="{29266054-6BAB-2D5A-E3D0-ED1DDD436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1871" t="5082" r="12494" b="6733"/>
            <a:stretch>
              <a:fillRect/>
            </a:stretch>
          </p:blipFill>
          <p:spPr>
            <a:xfrm>
              <a:off x="11625980" y="3185314"/>
              <a:ext cx="638958" cy="744984"/>
            </a:xfrm>
            <a:prstGeom prst="rect">
              <a:avLst/>
            </a:prstGeom>
          </p:spPr>
        </p:pic>
        <p:sp>
          <p:nvSpPr>
            <p:cNvPr id="43" name="Rectangle 57">
              <a:extLst>
                <a:ext uri="{FF2B5EF4-FFF2-40B4-BE49-F238E27FC236}">
                  <a16:creationId xmlns:a16="http://schemas.microsoft.com/office/drawing/2014/main" id="{6BF49048-E049-35B3-69EB-1E5AC31324FF}"/>
                </a:ext>
              </a:extLst>
            </p:cNvPr>
            <p:cNvSpPr/>
            <p:nvPr/>
          </p:nvSpPr>
          <p:spPr>
            <a:xfrm>
              <a:off x="11530820" y="3102836"/>
              <a:ext cx="2032780" cy="9411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D9A769-7BD1-F16B-A7B9-F2F54A787229}"/>
                </a:ext>
              </a:extLst>
            </p:cNvPr>
            <p:cNvSpPr txBox="1"/>
            <p:nvPr/>
          </p:nvSpPr>
          <p:spPr>
            <a:xfrm>
              <a:off x="12283517" y="3316448"/>
              <a:ext cx="1280083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MSI-Classifier </a:t>
              </a:r>
            </a:p>
            <a:p>
              <a:pPr algn="ctr"/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AI Training</a:t>
              </a:r>
            </a:p>
          </p:txBody>
        </p:sp>
        <p:sp>
          <p:nvSpPr>
            <p:cNvPr id="122" name="Rectangle 57">
              <a:extLst>
                <a:ext uri="{FF2B5EF4-FFF2-40B4-BE49-F238E27FC236}">
                  <a16:creationId xmlns:a16="http://schemas.microsoft.com/office/drawing/2014/main" id="{883393EA-EFFF-F9B8-8546-97F4839BC932}"/>
                </a:ext>
              </a:extLst>
            </p:cNvPr>
            <p:cNvSpPr/>
            <p:nvPr/>
          </p:nvSpPr>
          <p:spPr>
            <a:xfrm>
              <a:off x="11530820" y="4043936"/>
              <a:ext cx="2032780" cy="526683"/>
            </a:xfrm>
            <a:prstGeom prst="rect">
              <a:avLst/>
            </a:prstGeom>
            <a:solidFill>
              <a:srgbClr val="70839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RandomForest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Classification</a:t>
              </a:r>
              <a:endParaRPr lang="ko-KR" altLang="en-US" sz="14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</p:grpSp>
      <p:sp>
        <p:nvSpPr>
          <p:cNvPr id="123" name="화살표: 오른쪽 122">
            <a:extLst>
              <a:ext uri="{FF2B5EF4-FFF2-40B4-BE49-F238E27FC236}">
                <a16:creationId xmlns:a16="http://schemas.microsoft.com/office/drawing/2014/main" id="{1840CB05-CB83-2528-0B88-ECAD5E1CBCF1}"/>
              </a:ext>
            </a:extLst>
          </p:cNvPr>
          <p:cNvSpPr/>
          <p:nvPr/>
        </p:nvSpPr>
        <p:spPr>
          <a:xfrm>
            <a:off x="11046893" y="1523883"/>
            <a:ext cx="498826" cy="571617"/>
          </a:xfrm>
          <a:prstGeom prst="rightArrow">
            <a:avLst/>
          </a:prstGeom>
          <a:gradFill flip="none" rotWithShape="1">
            <a:gsLst>
              <a:gs pos="0">
                <a:srgbClr val="668EFD"/>
              </a:gs>
              <a:gs pos="100000">
                <a:srgbClr val="B8D2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화살표: 오른쪽 124">
            <a:extLst>
              <a:ext uri="{FF2B5EF4-FFF2-40B4-BE49-F238E27FC236}">
                <a16:creationId xmlns:a16="http://schemas.microsoft.com/office/drawing/2014/main" id="{96F9802F-4965-F6C5-D614-73A59FB59A40}"/>
              </a:ext>
            </a:extLst>
          </p:cNvPr>
          <p:cNvSpPr/>
          <p:nvPr/>
        </p:nvSpPr>
        <p:spPr>
          <a:xfrm>
            <a:off x="13649590" y="3260849"/>
            <a:ext cx="498826" cy="571617"/>
          </a:xfrm>
          <a:prstGeom prst="rightArrow">
            <a:avLst/>
          </a:prstGeom>
          <a:gradFill flip="none" rotWithShape="1">
            <a:gsLst>
              <a:gs pos="0">
                <a:srgbClr val="668EFD"/>
              </a:gs>
              <a:gs pos="100000">
                <a:srgbClr val="B8D2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화살표: 오른쪽 125">
            <a:extLst>
              <a:ext uri="{FF2B5EF4-FFF2-40B4-BE49-F238E27FC236}">
                <a16:creationId xmlns:a16="http://schemas.microsoft.com/office/drawing/2014/main" id="{08E7FF9F-EAC9-180F-45B8-C75FF3149E17}"/>
              </a:ext>
            </a:extLst>
          </p:cNvPr>
          <p:cNvSpPr/>
          <p:nvPr/>
        </p:nvSpPr>
        <p:spPr>
          <a:xfrm rot="5400000">
            <a:off x="12366001" y="2317222"/>
            <a:ext cx="369492" cy="571617"/>
          </a:xfrm>
          <a:prstGeom prst="rightArrow">
            <a:avLst/>
          </a:prstGeom>
          <a:gradFill flip="none" rotWithShape="1">
            <a:gsLst>
              <a:gs pos="0">
                <a:srgbClr val="668EFD"/>
              </a:gs>
              <a:gs pos="100000">
                <a:srgbClr val="B8D2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8" name="Picture 7" descr="A graph of a temperature&#10;&#10;AI-generated content may be incorrect.">
            <a:extLst>
              <a:ext uri="{FF2B5EF4-FFF2-40B4-BE49-F238E27FC236}">
                <a16:creationId xmlns:a16="http://schemas.microsoft.com/office/drawing/2014/main" id="{9C1B6640-E45C-8348-E681-50E2CE118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882" y="1438961"/>
            <a:ext cx="2033208" cy="987523"/>
          </a:xfrm>
          <a:prstGeom prst="rect">
            <a:avLst/>
          </a:prstGeom>
        </p:spPr>
      </p:pic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B47EE8A4-0B07-9648-35AD-5F80366F6C07}"/>
              </a:ext>
            </a:extLst>
          </p:cNvPr>
          <p:cNvSpPr/>
          <p:nvPr/>
        </p:nvSpPr>
        <p:spPr>
          <a:xfrm>
            <a:off x="10917888" y="1667668"/>
            <a:ext cx="142896" cy="3740679"/>
          </a:xfrm>
          <a:prstGeom prst="rect">
            <a:avLst/>
          </a:prstGeom>
          <a:gradFill flip="none" rotWithShape="1">
            <a:gsLst>
              <a:gs pos="0">
                <a:srgbClr val="B8D2E8"/>
              </a:gs>
              <a:gs pos="100000">
                <a:srgbClr val="B8D2E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40C75AA-1C50-A1F5-6026-89CBCBFC41AA}"/>
              </a:ext>
            </a:extLst>
          </p:cNvPr>
          <p:cNvSpPr txBox="1"/>
          <p:nvPr/>
        </p:nvSpPr>
        <p:spPr>
          <a:xfrm>
            <a:off x="11548223" y="1657364"/>
            <a:ext cx="19762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Feature Extraction</a:t>
            </a:r>
            <a:endParaRPr lang="ko-KR" altLang="en-US" sz="15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EE104E51-6792-65AF-410D-A9BAB6946A3B}"/>
              </a:ext>
            </a:extLst>
          </p:cNvPr>
          <p:cNvSpPr/>
          <p:nvPr/>
        </p:nvSpPr>
        <p:spPr>
          <a:xfrm>
            <a:off x="9296401" y="1505625"/>
            <a:ext cx="177800" cy="79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2" name="직선 연결선 141">
            <a:extLst>
              <a:ext uri="{FF2B5EF4-FFF2-40B4-BE49-F238E27FC236}">
                <a16:creationId xmlns:a16="http://schemas.microsoft.com/office/drawing/2014/main" id="{8268A7F6-91BD-A4C0-EE8E-0ECC8E03F949}"/>
              </a:ext>
            </a:extLst>
          </p:cNvPr>
          <p:cNvCxnSpPr>
            <a:cxnSpLocks/>
          </p:cNvCxnSpPr>
          <p:nvPr/>
        </p:nvCxnSpPr>
        <p:spPr>
          <a:xfrm flipH="1">
            <a:off x="8955494" y="1505625"/>
            <a:ext cx="340906" cy="995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 143">
            <a:extLst>
              <a:ext uri="{FF2B5EF4-FFF2-40B4-BE49-F238E27FC236}">
                <a16:creationId xmlns:a16="http://schemas.microsoft.com/office/drawing/2014/main" id="{AAE8F99B-F678-BF23-9039-415A734430A6}"/>
              </a:ext>
            </a:extLst>
          </p:cNvPr>
          <p:cNvCxnSpPr>
            <a:cxnSpLocks/>
          </p:cNvCxnSpPr>
          <p:nvPr/>
        </p:nvCxnSpPr>
        <p:spPr>
          <a:xfrm>
            <a:off x="9474201" y="1505625"/>
            <a:ext cx="1317587" cy="9826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63DE26B0-BBED-9A6F-E2D6-5479B923C628}"/>
              </a:ext>
            </a:extLst>
          </p:cNvPr>
          <p:cNvCxnSpPr>
            <a:cxnSpLocks/>
          </p:cNvCxnSpPr>
          <p:nvPr/>
        </p:nvCxnSpPr>
        <p:spPr>
          <a:xfrm flipH="1">
            <a:off x="8991600" y="2297225"/>
            <a:ext cx="304800" cy="1398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AE60E350-FCDC-49A3-3557-14CFFB65C8E4}"/>
              </a:ext>
            </a:extLst>
          </p:cNvPr>
          <p:cNvCxnSpPr>
            <a:cxnSpLocks/>
          </p:cNvCxnSpPr>
          <p:nvPr/>
        </p:nvCxnSpPr>
        <p:spPr>
          <a:xfrm>
            <a:off x="9474201" y="2297225"/>
            <a:ext cx="1269999" cy="1398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14B8E5F9-E762-DFCD-6D56-6B31CE179506}"/>
              </a:ext>
            </a:extLst>
          </p:cNvPr>
          <p:cNvGrpSpPr/>
          <p:nvPr/>
        </p:nvGrpSpPr>
        <p:grpSpPr>
          <a:xfrm>
            <a:off x="8636390" y="2488320"/>
            <a:ext cx="2234761" cy="1425251"/>
            <a:chOff x="8636390" y="2448089"/>
            <a:chExt cx="2234761" cy="1582370"/>
          </a:xfrm>
        </p:grpSpPr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C1A4445B-3150-462F-64E7-8BA5151D1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0"/>
            <a:stretch>
              <a:fillRect/>
            </a:stretch>
          </p:blipFill>
          <p:spPr>
            <a:xfrm>
              <a:off x="8636390" y="2448089"/>
              <a:ext cx="2191423" cy="1582370"/>
            </a:xfrm>
            <a:prstGeom prst="rect">
              <a:avLst/>
            </a:prstGeom>
          </p:spPr>
        </p:pic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AF9C50AA-D4A7-0CB8-1D7B-1F565508CE82}"/>
                </a:ext>
              </a:extLst>
            </p:cNvPr>
            <p:cNvSpPr/>
            <p:nvPr/>
          </p:nvSpPr>
          <p:spPr>
            <a:xfrm rot="3283068">
              <a:off x="9976892" y="2908473"/>
              <a:ext cx="69040" cy="1856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CD559C0-0F55-2316-9E14-59922E4D90AC}"/>
                </a:ext>
              </a:extLst>
            </p:cNvPr>
            <p:cNvSpPr txBox="1"/>
            <p:nvPr/>
          </p:nvSpPr>
          <p:spPr>
            <a:xfrm>
              <a:off x="8918306" y="2736934"/>
              <a:ext cx="7133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ko-KR" sz="1000" dirty="0"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Healthy group</a:t>
              </a:r>
              <a:endParaRPr lang="ko-KR" altLang="en-US" sz="10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27C8079-D675-55F6-08C8-D3581EB0294B}"/>
                </a:ext>
              </a:extLst>
            </p:cNvPr>
            <p:cNvSpPr txBox="1"/>
            <p:nvPr/>
          </p:nvSpPr>
          <p:spPr>
            <a:xfrm>
              <a:off x="10040422" y="2795463"/>
              <a:ext cx="83072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ko-KR" sz="1000" dirty="0">
                  <a:solidFill>
                    <a:srgbClr val="FF0000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MSI group</a:t>
              </a:r>
              <a:endParaRPr lang="ko-KR" altLang="en-US" sz="1000" dirty="0">
                <a:solidFill>
                  <a:srgbClr val="FF0000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1B81D490-CD9E-DE40-C26A-0D21DE51A2DD}"/>
                </a:ext>
              </a:extLst>
            </p:cNvPr>
            <p:cNvSpPr/>
            <p:nvPr/>
          </p:nvSpPr>
          <p:spPr>
            <a:xfrm rot="18627481">
              <a:off x="9441278" y="3057138"/>
              <a:ext cx="69040" cy="3397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B6D7D6E-BAB5-44B7-F964-F60625B49859}"/>
                </a:ext>
              </a:extLst>
            </p:cNvPr>
            <p:cNvSpPr txBox="1"/>
            <p:nvPr/>
          </p:nvSpPr>
          <p:spPr>
            <a:xfrm>
              <a:off x="9762395" y="2613884"/>
              <a:ext cx="6501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10%</a:t>
              </a:r>
              <a:endPara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58" name="직사각형 157">
            <a:extLst>
              <a:ext uri="{FF2B5EF4-FFF2-40B4-BE49-F238E27FC236}">
                <a16:creationId xmlns:a16="http://schemas.microsoft.com/office/drawing/2014/main" id="{4E469E8A-DFE5-707D-0DBB-7B8DFF48E9CC}"/>
              </a:ext>
            </a:extLst>
          </p:cNvPr>
          <p:cNvSpPr/>
          <p:nvPr/>
        </p:nvSpPr>
        <p:spPr>
          <a:xfrm>
            <a:off x="8953710" y="2488318"/>
            <a:ext cx="1838078" cy="12506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7CBD3CF6-A06F-B5BE-C589-59B22D32C2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365500" y="5143500"/>
            <a:ext cx="9525000" cy="8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106A13-0104-1E38-EA82-72DD633CD7F2}"/>
              </a:ext>
            </a:extLst>
          </p:cNvPr>
          <p:cNvSpPr txBox="1"/>
          <p:nvPr/>
        </p:nvSpPr>
        <p:spPr>
          <a:xfrm>
            <a:off x="634999" y="274682"/>
            <a:ext cx="7480301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48570"/>
              </a:lnSpc>
            </a:pPr>
            <a:r>
              <a:rPr lang="en-US" sz="3000" dirty="0">
                <a:solidFill>
                  <a:srgbClr val="668EFD"/>
                </a:solidFill>
                <a:latin typeface="S-Core Dream 7 ExtraBold"/>
              </a:rPr>
              <a:t>Digital Melting-Based MSI Prediction AI</a:t>
            </a:r>
            <a:br>
              <a:rPr lang="en-US" sz="3000" dirty="0">
                <a:solidFill>
                  <a:srgbClr val="668EFD"/>
                </a:solidFill>
                <a:latin typeface="S-Core Dream 7 ExtraBold"/>
              </a:rPr>
            </a:b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Software Design &amp; System Architecture</a:t>
            </a:r>
            <a:endParaRPr lang="ko-KR" altLang="ko-KR" sz="25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4E419D3A-50D9-B7C9-CB7F-C24B3C710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000" y="1633582"/>
            <a:ext cx="3556000" cy="1196622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FA63866D-5391-EF73-7277-5CD1D0A34413}"/>
              </a:ext>
            </a:extLst>
          </p:cNvPr>
          <p:cNvSpPr txBox="1"/>
          <p:nvPr/>
        </p:nvSpPr>
        <p:spPr>
          <a:xfrm>
            <a:off x="660400" y="2905104"/>
            <a:ext cx="4102100" cy="38288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altLang="ko-KR" dirty="0">
                <a:solidFill>
                  <a:srgbClr val="4E4E4E"/>
                </a:solidFill>
                <a:latin typeface="S-Core Dream 3 Light"/>
                <a:ea typeface="S-Core Dream 3 Light"/>
              </a:rPr>
              <a:t>Oct 2024 – Present</a:t>
            </a:r>
            <a:endParaRPr lang="en-US" sz="1800" b="0" i="0" u="none" strike="noStrike" dirty="0">
              <a:solidFill>
                <a:srgbClr val="4E4E4E"/>
              </a:solidFill>
              <a:latin typeface="S-Core Dream 3 Light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A0A753A-24F5-4DAD-E2A4-132EC6C2D7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660400" y="3307699"/>
            <a:ext cx="7454900" cy="88900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8D411364-C9A8-B004-799B-08C3EB1929FD}"/>
              </a:ext>
            </a:extLst>
          </p:cNvPr>
          <p:cNvGrpSpPr/>
          <p:nvPr/>
        </p:nvGrpSpPr>
        <p:grpSpPr>
          <a:xfrm>
            <a:off x="619126" y="6899007"/>
            <a:ext cx="7137400" cy="2778085"/>
            <a:chOff x="619126" y="5290901"/>
            <a:chExt cx="7137400" cy="2284903"/>
          </a:xfrm>
        </p:grpSpPr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F0F58CFB-D340-3813-F0B9-49D783F31B7F}"/>
                </a:ext>
              </a:extLst>
            </p:cNvPr>
            <p:cNvSpPr txBox="1"/>
            <p:nvPr/>
          </p:nvSpPr>
          <p:spPr>
            <a:xfrm>
              <a:off x="619126" y="5688883"/>
              <a:ext cx="7137400" cy="1886921"/>
            </a:xfrm>
            <a:prstGeom prst="rect">
              <a:avLst/>
            </a:prstGeom>
          </p:spPr>
          <p:txBody>
            <a:bodyPr lIns="0" tIns="0" rIns="0" bIns="0" rtlCol="0" anchor="t" anchorCtr="0"/>
            <a:lstStyle/>
            <a:p>
              <a:pPr lvl="0" algn="l">
                <a:lnSpc>
                  <a:spcPct val="150000"/>
                </a:lnSpc>
                <a:buClr>
                  <a:srgbClr val="4E4E4E"/>
                </a:buClr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Clinical MSI Prediction: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4E4E4E"/>
                </a:buClr>
                <a:buFont typeface="Arial" panose="020B0604020202020204" pitchFamily="34" charset="0"/>
                <a:buChar char="●"/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Achieved </a:t>
              </a: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95%+ </a:t>
              </a: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accuracy on clinical samples using digital melting–based AI</a:t>
              </a:r>
            </a:p>
            <a:p>
              <a:pPr lvl="0" algn="l">
                <a:lnSpc>
                  <a:spcPct val="150000"/>
                </a:lnSpc>
                <a:buClr>
                  <a:srgbClr val="4E4E4E"/>
                </a:buClr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Resolution Improvement: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4E4E4E"/>
                </a:buClr>
                <a:buFont typeface="Arial" panose="020B0604020202020204" pitchFamily="34" charset="0"/>
                <a:buChar char="●"/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Enhanced melting curve resolution by </a:t>
              </a: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2–10×</a:t>
              </a: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 via ultra-precise Tm calibration</a:t>
              </a:r>
            </a:p>
            <a:p>
              <a:pPr lvl="0" algn="l">
                <a:lnSpc>
                  <a:spcPct val="150000"/>
                </a:lnSpc>
                <a:buClr>
                  <a:srgbClr val="4E4E4E"/>
                </a:buClr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Patented Core Technology: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4E4E4E"/>
                </a:buClr>
                <a:buFont typeface="Arial" panose="020B0604020202020204" pitchFamily="34" charset="0"/>
                <a:buChar char="●"/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Filed patents for key </a:t>
              </a: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Tm analysis </a:t>
              </a: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and </a:t>
              </a: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calibration algorithms</a:t>
              </a:r>
            </a:p>
          </p:txBody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DDCD610E-A8AA-076F-D5E9-674B6CFC8E5F}"/>
                </a:ext>
              </a:extLst>
            </p:cNvPr>
            <p:cNvSpPr txBox="1"/>
            <p:nvPr/>
          </p:nvSpPr>
          <p:spPr>
            <a:xfrm>
              <a:off x="635000" y="5290901"/>
              <a:ext cx="27178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72640"/>
                </a:lnSpc>
              </a:pPr>
              <a:r>
                <a:rPr lang="en-US" altLang="ko-KR" sz="2000" b="0" i="0" u="none" strike="noStrike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 Impact</a:t>
              </a:r>
              <a:endParaRPr lang="ko-KR" sz="2000" b="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7640919-5084-5969-7AC9-1D66FDC677B3}"/>
              </a:ext>
            </a:extLst>
          </p:cNvPr>
          <p:cNvGrpSpPr/>
          <p:nvPr/>
        </p:nvGrpSpPr>
        <p:grpSpPr>
          <a:xfrm>
            <a:off x="8508218" y="7743700"/>
            <a:ext cx="7359649" cy="1662400"/>
            <a:chOff x="635000" y="8174897"/>
            <a:chExt cx="5689600" cy="1662400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BBA911B4-13DC-9FB5-E574-B17A717BD3C0}"/>
                </a:ext>
              </a:extLst>
            </p:cNvPr>
            <p:cNvSpPr txBox="1"/>
            <p:nvPr/>
          </p:nvSpPr>
          <p:spPr>
            <a:xfrm>
              <a:off x="635000" y="8174897"/>
              <a:ext cx="31750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72640"/>
                </a:lnSpc>
              </a:pPr>
              <a:r>
                <a:rPr lang="en-US" altLang="ko-KR" sz="2000" b="0" i="0" u="none" strike="noStrike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Architectures &amp; Tools</a:t>
              </a:r>
              <a:endParaRPr lang="ko-KR" sz="2000" b="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FB074081-1E12-62F0-A4A1-B7C0BB3A269E}"/>
                </a:ext>
              </a:extLst>
            </p:cNvPr>
            <p:cNvSpPr txBox="1"/>
            <p:nvPr/>
          </p:nvSpPr>
          <p:spPr>
            <a:xfrm>
              <a:off x="660400" y="8567297"/>
              <a:ext cx="5664200" cy="1270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Python / ML: 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MSI classification, clustering, and quality control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Signal Processing: 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Noise reduction, curve normalization, feature extraction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Frameworks: 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PyTorch, TensorFlow, Scikit-learn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Research &amp; Visualization: 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PyQt, Cursor AI</a:t>
              </a:r>
            </a:p>
          </p:txBody>
        </p:sp>
      </p:grpSp>
      <p:sp>
        <p:nvSpPr>
          <p:cNvPr id="36" name="TextBox 6">
            <a:extLst>
              <a:ext uri="{FF2B5EF4-FFF2-40B4-BE49-F238E27FC236}">
                <a16:creationId xmlns:a16="http://schemas.microsoft.com/office/drawing/2014/main" id="{98BEA49C-BB68-DF13-B755-0652FEF4C3F5}"/>
              </a:ext>
            </a:extLst>
          </p:cNvPr>
          <p:cNvSpPr txBox="1"/>
          <p:nvPr/>
        </p:nvSpPr>
        <p:spPr>
          <a:xfrm>
            <a:off x="635000" y="3471499"/>
            <a:ext cx="18796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altLang="ko-KR" sz="2000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Strategic Role</a:t>
            </a:r>
            <a:endParaRPr lang="ko-KR" sz="2000" i="0" u="none" strike="noStrike" dirty="0">
              <a:solidFill>
                <a:srgbClr val="668EFD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5ACE67F8-6BEB-04CA-4577-7FFCBDCCE593}"/>
              </a:ext>
            </a:extLst>
          </p:cNvPr>
          <p:cNvSpPr txBox="1"/>
          <p:nvPr/>
        </p:nvSpPr>
        <p:spPr>
          <a:xfrm>
            <a:off x="634999" y="3885871"/>
            <a:ext cx="7358476" cy="3013135"/>
          </a:xfrm>
          <a:prstGeom prst="rect">
            <a:avLst/>
          </a:prstGeom>
        </p:spPr>
        <p:txBody>
          <a:bodyPr lIns="0" tIns="0" rIns="0" bIns="0" rtlCol="0" anchor="t" anchorCtr="0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AI Engineer – Digital PCR &amp; Melting Analysis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US" altLang="ko-KR" sz="16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Owned the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end-to-end design </a:t>
            </a:r>
            <a:r>
              <a:rPr lang="en-US" altLang="ko-KR" sz="16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of an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AI-based MSI prediction system </a:t>
            </a:r>
            <a:r>
              <a:rPr lang="en-US" altLang="ko-KR" sz="16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using digital melting analysis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US" altLang="ko-KR" sz="16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Architected the full pipeline from signal processing to</a:t>
            </a:r>
            <a:br>
              <a:rPr lang="en-US" altLang="ko-KR" sz="16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</a:b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clinical-grade AI inference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US" altLang="ko-KR" sz="16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Led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ultra-precise Tm calibration design </a:t>
            </a:r>
            <a:r>
              <a:rPr lang="en-US" altLang="ko-KR" sz="16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for high-resolution MSI diagnostics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62F3B2-5F45-22DC-6DA8-2F39C2576F27}"/>
              </a:ext>
            </a:extLst>
          </p:cNvPr>
          <p:cNvSpPr txBox="1"/>
          <p:nvPr/>
        </p:nvSpPr>
        <p:spPr>
          <a:xfrm>
            <a:off x="14476533" y="1386194"/>
            <a:ext cx="1639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Open Sans" panose="020B0606030504020204" pitchFamily="34" charset="0"/>
              </a:rPr>
              <a:t>Training cohort: 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Open Sans" panose="020B0606030504020204" pitchFamily="34" charset="0"/>
              </a:rPr>
              <a:t>n = 92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Open Sans" panose="020B0606030504020204" pitchFamily="34" charset="0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05F060BA-B645-E591-5B70-5F39515D6CCF}"/>
              </a:ext>
            </a:extLst>
          </p:cNvPr>
          <p:cNvGrpSpPr/>
          <p:nvPr/>
        </p:nvGrpSpPr>
        <p:grpSpPr>
          <a:xfrm>
            <a:off x="8521700" y="6075706"/>
            <a:ext cx="9309100" cy="1648846"/>
            <a:chOff x="8521700" y="5922974"/>
            <a:chExt cx="9309100" cy="1648846"/>
          </a:xfrm>
        </p:grpSpPr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id="{86F90469-25EC-CCD3-C9C4-A47766883567}"/>
                </a:ext>
              </a:extLst>
            </p:cNvPr>
            <p:cNvSpPr txBox="1"/>
            <p:nvPr/>
          </p:nvSpPr>
          <p:spPr>
            <a:xfrm>
              <a:off x="8534400" y="5922974"/>
              <a:ext cx="28194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65170"/>
                </a:lnSpc>
              </a:pPr>
              <a:r>
                <a:rPr lang="en-US" altLang="ko-KR" sz="2000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Technical Description</a:t>
              </a:r>
              <a:endParaRPr lang="ko-KR" sz="2000" b="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D10443E3-AB92-888C-E485-E26ED03B84D1}"/>
                </a:ext>
              </a:extLst>
            </p:cNvPr>
            <p:cNvSpPr txBox="1"/>
            <p:nvPr/>
          </p:nvSpPr>
          <p:spPr>
            <a:xfrm>
              <a:off x="8521700" y="6332826"/>
              <a:ext cx="9309100" cy="123899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85750" lvl="0" indent="-285750">
                <a:lnSpc>
                  <a:spcPct val="141100"/>
                </a:lnSpc>
                <a:buFont typeface="Arial" panose="020B0604020202020204" pitchFamily="34" charset="0"/>
                <a:buChar char="●"/>
              </a:pPr>
              <a:r>
                <a:rPr lang="en-US" altLang="ko-KR" sz="1700" spc="-100" dirty="0">
                  <a:solidFill>
                    <a:srgbClr val="4E4E4E"/>
                  </a:solidFill>
                  <a:ea typeface="에스코어 드림 3 Light" panose="020B0303030302020204" pitchFamily="34" charset="-127"/>
                </a:rPr>
                <a:t>Designed an AI-driven digital melting analysis system for MSI prediction from high-density PCR fluorescence data</a:t>
              </a:r>
            </a:p>
            <a:p>
              <a:pPr marL="285750" lvl="0" indent="-285750">
                <a:lnSpc>
                  <a:spcPct val="141100"/>
                </a:lnSpc>
                <a:buFont typeface="Arial" panose="020B0604020202020204" pitchFamily="34" charset="0"/>
                <a:buChar char="●"/>
              </a:pPr>
              <a:r>
                <a:rPr lang="en-US" altLang="ko-KR" sz="1700" spc="-100" dirty="0">
                  <a:solidFill>
                    <a:srgbClr val="4E4E4E"/>
                  </a:solidFill>
                  <a:ea typeface="에스코어 드림 3 Light" panose="020B0303030302020204" pitchFamily="34" charset="-127"/>
                </a:rPr>
                <a:t>Integrated ML-based quality control, clustering, and noise-robust feature extraction for reliable clinical inference</a:t>
              </a:r>
            </a:p>
            <a:p>
              <a:pPr marL="285750" lvl="0" indent="-285750">
                <a:lnSpc>
                  <a:spcPct val="141100"/>
                </a:lnSpc>
                <a:buFont typeface="Arial" panose="020B0604020202020204" pitchFamily="34" charset="0"/>
                <a:buChar char="●"/>
              </a:pPr>
              <a:r>
                <a:rPr lang="en-US" altLang="ko-KR" sz="1700" spc="-100" dirty="0">
                  <a:solidFill>
                    <a:srgbClr val="4E4E4E"/>
                  </a:solidFill>
                  <a:ea typeface="에스코어 드림 3 Light" panose="020B0303030302020204" pitchFamily="34" charset="-127"/>
                </a:rPr>
                <a:t>Implemented ultra-precise Tm calibration techniques to significantly enhance diagnostic resolution and stability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0D3753A-A1DE-22F6-3E28-17B386E06827}"/>
              </a:ext>
            </a:extLst>
          </p:cNvPr>
          <p:cNvSpPr txBox="1"/>
          <p:nvPr/>
        </p:nvSpPr>
        <p:spPr>
          <a:xfrm>
            <a:off x="14563855" y="999384"/>
            <a:ext cx="267192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MSI Scoring</a:t>
            </a:r>
            <a:endParaRPr lang="ko-KR" altLang="en-US" sz="15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161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39AC2-51AB-2BB6-54F8-AA2A4BDB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29F8A5B8-23D3-D61B-CCFC-3EB905ECD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65500" y="5143500"/>
            <a:ext cx="9525000" cy="8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BEF5F-C7D3-DAB4-45A6-1DF6BECD0462}"/>
              </a:ext>
            </a:extLst>
          </p:cNvPr>
          <p:cNvSpPr txBox="1"/>
          <p:nvPr/>
        </p:nvSpPr>
        <p:spPr>
          <a:xfrm>
            <a:off x="634999" y="274682"/>
            <a:ext cx="7480301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48570"/>
              </a:lnSpc>
            </a:pPr>
            <a:r>
              <a:rPr lang="en-US" sz="3000" dirty="0">
                <a:solidFill>
                  <a:srgbClr val="668EFD"/>
                </a:solidFill>
                <a:latin typeface="S-Core Dream 7 ExtraBold"/>
              </a:rPr>
              <a:t>AI Cell Recognition System</a:t>
            </a:r>
            <a:endParaRPr lang="en-US" b="0" i="0" u="none" strike="noStrike" dirty="0">
              <a:solidFill>
                <a:srgbClr val="668EFD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lvl="0" algn="l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Software Design &amp; System Architecture</a:t>
            </a:r>
            <a:endParaRPr lang="ko-KR" sz="28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63CD07B-1832-A572-EF4A-FE2C4304E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1633582"/>
            <a:ext cx="3556000" cy="1196622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44B26BE7-E80D-9C44-1FD2-8976DC2BD64E}"/>
              </a:ext>
            </a:extLst>
          </p:cNvPr>
          <p:cNvSpPr txBox="1"/>
          <p:nvPr/>
        </p:nvSpPr>
        <p:spPr>
          <a:xfrm>
            <a:off x="660400" y="2905104"/>
            <a:ext cx="4102100" cy="38288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altLang="ko-KR" dirty="0">
                <a:solidFill>
                  <a:srgbClr val="4E4E4E"/>
                </a:solidFill>
                <a:latin typeface="S-Core Dream 3 Light"/>
                <a:ea typeface="S-Core Dream 3 Light"/>
              </a:rPr>
              <a:t>Jun 2024 – Present</a:t>
            </a:r>
            <a:endParaRPr lang="en-US" sz="1800" b="0" i="0" u="none" strike="noStrike" dirty="0">
              <a:solidFill>
                <a:srgbClr val="4E4E4E"/>
              </a:solidFill>
              <a:latin typeface="S-Core Dream 3 Ligh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4B38260-4917-721E-4702-03281D85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60400" y="3307699"/>
            <a:ext cx="7454900" cy="8890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1CD63C25-EEB7-59B3-2D74-AEC8B9C3B2DA}"/>
              </a:ext>
            </a:extLst>
          </p:cNvPr>
          <p:cNvGrpSpPr/>
          <p:nvPr/>
        </p:nvGrpSpPr>
        <p:grpSpPr>
          <a:xfrm>
            <a:off x="619126" y="5472515"/>
            <a:ext cx="7137400" cy="2778085"/>
            <a:chOff x="619126" y="5290901"/>
            <a:chExt cx="7137400" cy="2284903"/>
          </a:xfrm>
        </p:grpSpPr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44E52B7D-A6D4-5B15-8F3E-4008D4201B41}"/>
                </a:ext>
              </a:extLst>
            </p:cNvPr>
            <p:cNvSpPr txBox="1"/>
            <p:nvPr/>
          </p:nvSpPr>
          <p:spPr>
            <a:xfrm>
              <a:off x="619126" y="5688883"/>
              <a:ext cx="7137400" cy="1886921"/>
            </a:xfrm>
            <a:prstGeom prst="rect">
              <a:avLst/>
            </a:prstGeom>
          </p:spPr>
          <p:txBody>
            <a:bodyPr lIns="0" tIns="0" rIns="0" bIns="0" rtlCol="0" anchor="t" anchorCtr="0"/>
            <a:lstStyle/>
            <a:p>
              <a:pPr lvl="0" algn="l">
                <a:lnSpc>
                  <a:spcPct val="150000"/>
                </a:lnSpc>
                <a:buClr>
                  <a:srgbClr val="4E4E4E"/>
                </a:buClr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System Validation: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4E4E4E"/>
                </a:buClr>
                <a:buFont typeface="Arial" panose="020B0604020202020204" pitchFamily="34" charset="0"/>
                <a:buChar char="●"/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Established a high-confidence AI cell recognition system </a:t>
              </a: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(&gt;99.5% accuracy)</a:t>
              </a:r>
            </a:p>
            <a:p>
              <a:pPr lvl="0" algn="l">
                <a:lnSpc>
                  <a:spcPct val="150000"/>
                </a:lnSpc>
                <a:buClr>
                  <a:srgbClr val="4E4E4E"/>
                </a:buClr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Execution Ownership: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4E4E4E"/>
                </a:buClr>
                <a:buFont typeface="Arial" panose="020B0604020202020204" pitchFamily="34" charset="0"/>
                <a:buChar char="●"/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Delivered two production-ready prototypes within </a:t>
              </a: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2 months</a:t>
              </a:r>
            </a:p>
            <a:p>
              <a:pPr lvl="0" algn="l">
                <a:lnSpc>
                  <a:spcPct val="150000"/>
                </a:lnSpc>
                <a:buClr>
                  <a:srgbClr val="4E4E4E"/>
                </a:buClr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Workflow Re-architecture: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4E4E4E"/>
                </a:buClr>
                <a:buFont typeface="Arial" panose="020B0604020202020204" pitchFamily="34" charset="0"/>
                <a:buChar char="●"/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Transformed manual CGT cell analysis into an </a:t>
              </a: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automated pipeline</a:t>
              </a:r>
            </a:p>
          </p:txBody>
        </p: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B17757B4-3667-F7C5-1034-1A5D26C367F8}"/>
                </a:ext>
              </a:extLst>
            </p:cNvPr>
            <p:cNvSpPr txBox="1"/>
            <p:nvPr/>
          </p:nvSpPr>
          <p:spPr>
            <a:xfrm>
              <a:off x="635000" y="5290901"/>
              <a:ext cx="27178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72640"/>
                </a:lnSpc>
              </a:pPr>
              <a:r>
                <a:rPr lang="en-US" altLang="ko-KR" sz="2000" b="0" i="0" u="none" strike="noStrike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 Impact</a:t>
              </a:r>
              <a:endParaRPr lang="ko-KR" sz="2000" b="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B72B931-06E3-E50F-2EFA-16BB1F6E7D60}"/>
              </a:ext>
            </a:extLst>
          </p:cNvPr>
          <p:cNvGrpSpPr/>
          <p:nvPr/>
        </p:nvGrpSpPr>
        <p:grpSpPr>
          <a:xfrm>
            <a:off x="634999" y="8288050"/>
            <a:ext cx="7359649" cy="1662400"/>
            <a:chOff x="635000" y="8174897"/>
            <a:chExt cx="5689600" cy="1662400"/>
          </a:xfrm>
        </p:grpSpPr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17FB6F52-18E9-69FF-523B-36ED8F935FDC}"/>
                </a:ext>
              </a:extLst>
            </p:cNvPr>
            <p:cNvSpPr txBox="1"/>
            <p:nvPr/>
          </p:nvSpPr>
          <p:spPr>
            <a:xfrm>
              <a:off x="635000" y="8174897"/>
              <a:ext cx="31750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72640"/>
                </a:lnSpc>
              </a:pPr>
              <a:r>
                <a:rPr lang="en-US" altLang="ko-KR" sz="2000" b="0" i="0" u="none" strike="noStrike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Architectures &amp; Tools</a:t>
              </a:r>
              <a:endParaRPr lang="ko-KR" sz="2000" b="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47D4ED4C-D7E9-BFDF-1D09-1834B2426038}"/>
                </a:ext>
              </a:extLst>
            </p:cNvPr>
            <p:cNvSpPr txBox="1"/>
            <p:nvPr/>
          </p:nvSpPr>
          <p:spPr>
            <a:xfrm>
              <a:off x="660400" y="8567297"/>
              <a:ext cx="5664200" cy="1270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PyTorch, TensorFlow</a:t>
              </a: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: </a:t>
              </a:r>
              <a:r>
                <a:rPr lang="en-US" sz="1600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Core d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eep-learning cell recognition models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AI Pipeline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: Integrated preprocessing, inference, and analysis into a single workflow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PyQt + Cursor AI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: Built and iterated a UI-based CGT analysis software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7A8090DF-BD8E-DD08-7230-9CEE4164CF84}"/>
              </a:ext>
            </a:extLst>
          </p:cNvPr>
          <p:cNvGrpSpPr/>
          <p:nvPr/>
        </p:nvGrpSpPr>
        <p:grpSpPr>
          <a:xfrm>
            <a:off x="634999" y="3471499"/>
            <a:ext cx="7137399" cy="1961449"/>
            <a:chOff x="634999" y="3471499"/>
            <a:chExt cx="7137399" cy="1961449"/>
          </a:xfrm>
        </p:grpSpPr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5F15C4B4-24DC-D673-3156-F2478889CC25}"/>
                </a:ext>
              </a:extLst>
            </p:cNvPr>
            <p:cNvSpPr txBox="1"/>
            <p:nvPr/>
          </p:nvSpPr>
          <p:spPr>
            <a:xfrm>
              <a:off x="635000" y="3471499"/>
              <a:ext cx="18796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65170"/>
                </a:lnSpc>
              </a:pPr>
              <a:r>
                <a:rPr lang="en-US" altLang="ko-KR" sz="2000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Strategic Role</a:t>
              </a:r>
              <a:endParaRPr lang="ko-KR" sz="200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F51B4847-7AC2-1523-3988-B1ADFE99DDB3}"/>
                </a:ext>
              </a:extLst>
            </p:cNvPr>
            <p:cNvSpPr txBox="1"/>
            <p:nvPr/>
          </p:nvSpPr>
          <p:spPr>
            <a:xfrm>
              <a:off x="634999" y="3885872"/>
              <a:ext cx="7137399" cy="1547076"/>
            </a:xfrm>
            <a:prstGeom prst="rect">
              <a:avLst/>
            </a:prstGeom>
          </p:spPr>
          <p:txBody>
            <a:bodyPr lIns="0" tIns="0" rIns="0" bIns="0" rtlCol="0" anchor="t" anchorCtr="0"/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Solo owner of an end-to-end AI system</a:t>
              </a:r>
            </a:p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Independently built an AI-driven CGT cell analysis system</a:t>
              </a:r>
            </a:p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Converted experimental workflows into an automated DL pipeline</a:t>
              </a:r>
            </a:p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Delivered a model-to-UI integrated solution</a:t>
              </a:r>
            </a:p>
          </p:txBody>
        </p:sp>
      </p:grpSp>
      <p:sp>
        <p:nvSpPr>
          <p:cNvPr id="35" name="TextBox 13">
            <a:extLst>
              <a:ext uri="{FF2B5EF4-FFF2-40B4-BE49-F238E27FC236}">
                <a16:creationId xmlns:a16="http://schemas.microsoft.com/office/drawing/2014/main" id="{F3C88DC7-D4C1-4FB4-FB1F-4BA8D2CCC291}"/>
              </a:ext>
            </a:extLst>
          </p:cNvPr>
          <p:cNvSpPr txBox="1"/>
          <p:nvPr/>
        </p:nvSpPr>
        <p:spPr>
          <a:xfrm>
            <a:off x="8534400" y="6693648"/>
            <a:ext cx="28194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altLang="ko-KR" sz="2000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Technical Description</a:t>
            </a:r>
            <a:endParaRPr lang="ko-KR" sz="2000" b="0" i="0" u="none" strike="noStrike" dirty="0">
              <a:solidFill>
                <a:srgbClr val="668EFD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6CFBD95D-6C3E-DCAB-2232-AEDB0CB793D4}"/>
              </a:ext>
            </a:extLst>
          </p:cNvPr>
          <p:cNvSpPr txBox="1"/>
          <p:nvPr/>
        </p:nvSpPr>
        <p:spPr>
          <a:xfrm>
            <a:off x="8521700" y="7103499"/>
            <a:ext cx="9309100" cy="185000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285750" lvl="0" indent="-285750">
              <a:lnSpc>
                <a:spcPct val="141100"/>
              </a:lnSpc>
              <a:buFont typeface="Arial" panose="020B0604020202020204" pitchFamily="34" charset="0"/>
              <a:buChar char="●"/>
            </a:pPr>
            <a:r>
              <a:rPr lang="en-US" altLang="ko-KR" sz="1600" spc="-100" dirty="0">
                <a:solidFill>
                  <a:srgbClr val="4E4E4E"/>
                </a:solidFill>
                <a:ea typeface="에스코어 드림 3 Light" panose="020B0303030302020204" pitchFamily="34" charset="-127"/>
              </a:rPr>
              <a:t>Developed a deep-learning–based model to automate microscopy image analysis in Cell &amp; Gene Therapy (CGT).</a:t>
            </a:r>
          </a:p>
          <a:p>
            <a:pPr marL="285750" lvl="0" indent="-285750">
              <a:lnSpc>
                <a:spcPct val="141100"/>
              </a:lnSpc>
              <a:buFont typeface="Arial" panose="020B0604020202020204" pitchFamily="34" charset="0"/>
              <a:buChar char="●"/>
            </a:pPr>
            <a:r>
              <a:rPr lang="en-US" altLang="ko-KR" sz="1600" spc="-100" dirty="0">
                <a:solidFill>
                  <a:srgbClr val="4E4E4E"/>
                </a:solidFill>
                <a:ea typeface="에스코어 드림 3 Light" panose="020B0303030302020204" pitchFamily="34" charset="-127"/>
              </a:rPr>
              <a:t>The system performs high-accuracy cell recognition and quantitative analysis, reducing manual variability and enabling reproducible CGT data interpretation.</a:t>
            </a:r>
          </a:p>
          <a:p>
            <a:pPr marL="285750" lvl="0" indent="-285750">
              <a:lnSpc>
                <a:spcPct val="141100"/>
              </a:lnSpc>
              <a:buFont typeface="Arial" panose="020B0604020202020204" pitchFamily="34" charset="0"/>
              <a:buChar char="●"/>
            </a:pPr>
            <a:r>
              <a:rPr lang="en-US" altLang="ko-KR" sz="1600" spc="-100" dirty="0">
                <a:solidFill>
                  <a:srgbClr val="4E4E4E"/>
                </a:solidFill>
                <a:ea typeface="에스코어 드림 3 Light" panose="020B0303030302020204" pitchFamily="34" charset="-127"/>
              </a:rPr>
              <a:t>This approach establishes an efficient and scalable foundation for AI-assisted CGT analysis.</a:t>
            </a: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F9DEB460-DC84-5F34-BEEE-CB63A9D109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476"/>
          <a:stretch>
            <a:fillRect/>
          </a:stretch>
        </p:blipFill>
        <p:spPr>
          <a:xfrm>
            <a:off x="8388351" y="903332"/>
            <a:ext cx="9442449" cy="5635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1DC6F3-5798-201B-F3CD-6FC588C6E20E}"/>
              </a:ext>
            </a:extLst>
          </p:cNvPr>
          <p:cNvSpPr txBox="1"/>
          <p:nvPr/>
        </p:nvSpPr>
        <p:spPr>
          <a:xfrm rot="16200000">
            <a:off x="15202910" y="2513590"/>
            <a:ext cx="353704" cy="127124"/>
          </a:xfrm>
          <a:prstGeom prst="rect">
            <a:avLst/>
          </a:prstGeom>
          <a:solidFill>
            <a:srgbClr val="F8F8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ko-KR" sz="600" dirty="0"/>
              <a:t>Well Count</a:t>
            </a:r>
            <a:endParaRPr lang="ko-KR" altLang="en-US" sz="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ECDAA-B04E-6854-F0DD-5D1089B4208D}"/>
              </a:ext>
            </a:extLst>
          </p:cNvPr>
          <p:cNvSpPr txBox="1"/>
          <p:nvPr/>
        </p:nvSpPr>
        <p:spPr>
          <a:xfrm>
            <a:off x="16230600" y="3032982"/>
            <a:ext cx="609600" cy="127124"/>
          </a:xfrm>
          <a:prstGeom prst="rect">
            <a:avLst/>
          </a:prstGeom>
          <a:solidFill>
            <a:srgbClr val="F8F8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ko-KR" sz="700" b="1" dirty="0"/>
              <a:t>Cell Count</a:t>
            </a:r>
            <a:endParaRPr lang="ko-KR" altLang="en-US" sz="7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82207-2754-F344-3EA5-896D2CC5C81F}"/>
              </a:ext>
            </a:extLst>
          </p:cNvPr>
          <p:cNvSpPr txBox="1"/>
          <p:nvPr/>
        </p:nvSpPr>
        <p:spPr>
          <a:xfrm rot="16200000">
            <a:off x="14919262" y="4965638"/>
            <a:ext cx="533400" cy="127124"/>
          </a:xfrm>
          <a:prstGeom prst="rect">
            <a:avLst/>
          </a:prstGeom>
          <a:solidFill>
            <a:srgbClr val="F8F8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ko-KR" sz="600" dirty="0"/>
              <a:t>Well Count</a:t>
            </a:r>
            <a:endParaRPr lang="ko-KR" altLang="en-US" sz="600" dirty="0"/>
          </a:p>
        </p:txBody>
      </p:sp>
    </p:spTree>
    <p:extLst>
      <p:ext uri="{BB962C8B-B14F-4D97-AF65-F5344CB8AC3E}">
        <p14:creationId xmlns:p14="http://schemas.microsoft.com/office/powerpoint/2010/main" val="267630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9D56D-C29C-717C-7B09-BC096B131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F83B19-CB53-883D-4574-99F385826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660400" y="3307699"/>
            <a:ext cx="7454900" cy="88900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1DF255D3-2E63-0BCE-0288-2AAE8C32948C}"/>
              </a:ext>
            </a:extLst>
          </p:cNvPr>
          <p:cNvGrpSpPr/>
          <p:nvPr/>
        </p:nvGrpSpPr>
        <p:grpSpPr>
          <a:xfrm>
            <a:off x="635000" y="5309943"/>
            <a:ext cx="7137400" cy="2596960"/>
            <a:chOff x="635000" y="5290901"/>
            <a:chExt cx="7137400" cy="259696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AF5BE70-779D-610B-D765-FED13FCA165F}"/>
                </a:ext>
              </a:extLst>
            </p:cNvPr>
            <p:cNvSpPr txBox="1"/>
            <p:nvPr/>
          </p:nvSpPr>
          <p:spPr>
            <a:xfrm>
              <a:off x="635000" y="5688883"/>
              <a:ext cx="7137400" cy="2198978"/>
            </a:xfrm>
            <a:prstGeom prst="rect">
              <a:avLst/>
            </a:prstGeom>
          </p:spPr>
          <p:txBody>
            <a:bodyPr lIns="0" tIns="0" rIns="0" bIns="0" rtlCol="0" anchor="t" anchorCtr="0"/>
            <a:lstStyle/>
            <a:p>
              <a:pPr lvl="0" algn="l">
                <a:lnSpc>
                  <a:spcPct val="150000"/>
                </a:lnSpc>
                <a:buClr>
                  <a:srgbClr val="4E4E4E"/>
                </a:buClr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One-Touch Solution: </a:t>
              </a:r>
            </a:p>
            <a:p>
              <a:pPr marL="342900" lvl="0" indent="-342900" algn="l">
                <a:lnSpc>
                  <a:spcPct val="150000"/>
                </a:lnSpc>
                <a:buClr>
                  <a:srgbClr val="4E4E4E"/>
                </a:buClr>
                <a:buFont typeface="Arial"/>
                <a:buChar char="●"/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Designed an intuitive Android-based interface for complex extraction cycles.</a:t>
              </a:r>
            </a:p>
            <a:p>
              <a:pPr lvl="0" algn="l">
                <a:lnSpc>
                  <a:spcPct val="150000"/>
                </a:lnSpc>
                <a:buClr>
                  <a:srgbClr val="4E4E4E"/>
                </a:buClr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Error-Free System:</a:t>
              </a: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 </a:t>
              </a:r>
            </a:p>
            <a:p>
              <a:pPr marL="342900" lvl="0" indent="-342900" algn="l">
                <a:lnSpc>
                  <a:spcPct val="150000"/>
                </a:lnSpc>
                <a:buClr>
                  <a:srgbClr val="4E4E4E"/>
                </a:buClr>
                <a:buFont typeface="Arial"/>
                <a:buChar char="●"/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Integrated Barcode/QR recognition for automated consumable verification.</a:t>
              </a:r>
            </a:p>
            <a:p>
              <a:pPr lvl="0" algn="l">
                <a:lnSpc>
                  <a:spcPct val="150000"/>
                </a:lnSpc>
                <a:buClr>
                  <a:srgbClr val="4E4E4E"/>
                </a:buClr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Global Readiness: </a:t>
              </a:r>
            </a:p>
            <a:p>
              <a:pPr marL="342900" lvl="0" indent="-342900" algn="l">
                <a:lnSpc>
                  <a:spcPct val="150000"/>
                </a:lnSpc>
                <a:buClr>
                  <a:srgbClr val="4E4E4E"/>
                </a:buClr>
                <a:buFont typeface="Arial"/>
                <a:buChar char="●"/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Authored technical documentation for CE and MFDS (KFDA) certification.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2471E3E-908E-537D-469A-42FABD123FC1}"/>
                </a:ext>
              </a:extLst>
            </p:cNvPr>
            <p:cNvSpPr txBox="1"/>
            <p:nvPr/>
          </p:nvSpPr>
          <p:spPr>
            <a:xfrm>
              <a:off x="635000" y="5290901"/>
              <a:ext cx="27178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72640"/>
                </a:lnSpc>
              </a:pPr>
              <a:r>
                <a:rPr lang="en-US" altLang="ko-KR" sz="2000" b="0" i="0" u="none" strike="noStrike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 Impact</a:t>
              </a:r>
              <a:endParaRPr lang="ko-KR" sz="2000" b="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093CF416-4110-54D6-5E04-24F7A8C70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0" y="962253"/>
            <a:ext cx="8928100" cy="58039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034ABC7-B854-130F-C594-62CD070DD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65500" y="5143500"/>
            <a:ext cx="9525000" cy="88900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99935BD3-19DF-EC64-3B29-03BCC0261CA9}"/>
              </a:ext>
            </a:extLst>
          </p:cNvPr>
          <p:cNvGrpSpPr/>
          <p:nvPr/>
        </p:nvGrpSpPr>
        <p:grpSpPr>
          <a:xfrm>
            <a:off x="635000" y="8288050"/>
            <a:ext cx="5689600" cy="1662400"/>
            <a:chOff x="635000" y="8174897"/>
            <a:chExt cx="5689600" cy="1662400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53DA4DB-146A-8F0F-E831-B4CF2977AE8A}"/>
                </a:ext>
              </a:extLst>
            </p:cNvPr>
            <p:cNvSpPr txBox="1"/>
            <p:nvPr/>
          </p:nvSpPr>
          <p:spPr>
            <a:xfrm>
              <a:off x="635000" y="8174897"/>
              <a:ext cx="31750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72640"/>
                </a:lnSpc>
              </a:pPr>
              <a:r>
                <a:rPr lang="en-US" altLang="ko-KR" sz="2000" b="0" i="0" u="none" strike="noStrike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Architectures &amp; Tools</a:t>
              </a:r>
              <a:endParaRPr lang="ko-KR" sz="2000" b="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305B5BD-9683-0B60-6A3C-D10310D532BA}"/>
                </a:ext>
              </a:extLst>
            </p:cNvPr>
            <p:cNvSpPr txBox="1"/>
            <p:nvPr/>
          </p:nvSpPr>
          <p:spPr>
            <a:xfrm>
              <a:off x="660400" y="8567297"/>
              <a:ext cx="5664200" cy="1270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StarUML: 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-Core Dream 3 Light"/>
                </a:rPr>
                <a:t>Logic flow &amp; System activity diagrams.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Draw.io: 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-Core Dream 3 Light"/>
                </a:rPr>
                <a:t>User interaction &amp; Edge-case use case mapping.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Android/Java: 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-Core Dream 3 Light"/>
                </a:rPr>
                <a:t>Production-grade system control.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5FF0703A-D643-847B-C428-8E2ABAD491B0}"/>
              </a:ext>
            </a:extLst>
          </p:cNvPr>
          <p:cNvGrpSpPr/>
          <p:nvPr/>
        </p:nvGrpSpPr>
        <p:grpSpPr>
          <a:xfrm>
            <a:off x="634999" y="3471499"/>
            <a:ext cx="7137399" cy="1457297"/>
            <a:chOff x="634999" y="3546703"/>
            <a:chExt cx="7137399" cy="1457297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86C628D-2D67-9909-35DE-7A6B79FACCBC}"/>
                </a:ext>
              </a:extLst>
            </p:cNvPr>
            <p:cNvSpPr txBox="1"/>
            <p:nvPr/>
          </p:nvSpPr>
          <p:spPr>
            <a:xfrm>
              <a:off x="635000" y="3546703"/>
              <a:ext cx="18796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65170"/>
                </a:lnSpc>
              </a:pPr>
              <a:r>
                <a:rPr lang="en-US" altLang="ko-KR" sz="2000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Strategic Role</a:t>
              </a:r>
              <a:endParaRPr lang="ko-KR" sz="200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E97A4CF-B9F8-6FB7-3BC4-B4CDF83B3E05}"/>
                </a:ext>
              </a:extLst>
            </p:cNvPr>
            <p:cNvSpPr txBox="1"/>
            <p:nvPr/>
          </p:nvSpPr>
          <p:spPr>
            <a:xfrm>
              <a:off x="634999" y="3951924"/>
              <a:ext cx="7137399" cy="10520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Lead Software Planner &amp; Architect</a:t>
              </a:r>
            </a:p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Bridged Clinical Needs to Technical Software Specifications</a:t>
              </a:r>
            </a:p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Optimized Workflow for Production-Ready Medical Devices</a:t>
              </a:r>
              <a:endParaRPr lang="ko-KR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3E57B535-D6D6-B227-9518-D8F775EE170D}"/>
              </a:ext>
            </a:extLst>
          </p:cNvPr>
          <p:cNvSpPr txBox="1"/>
          <p:nvPr/>
        </p:nvSpPr>
        <p:spPr>
          <a:xfrm>
            <a:off x="8826500" y="7186552"/>
            <a:ext cx="9182100" cy="281645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altLang="ko-KR" b="1" i="0" u="none" strike="noStrike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S-Core Dream 3 Light"/>
              </a:rPr>
              <a:t>Objective:</a:t>
            </a:r>
          </a:p>
          <a:p>
            <a:pPr marL="285750" lvl="0" indent="-285750" algn="l">
              <a:lnSpc>
                <a:spcPct val="132800"/>
              </a:lnSpc>
              <a:buFont typeface="Arial" panose="020B0604020202020204" pitchFamily="34" charset="0"/>
              <a:buChar char="●"/>
            </a:pPr>
            <a:r>
              <a:rPr lang="en-US" alt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Abstracted complex biological protocols into a seamless, automated software workflow for clinical environments.</a:t>
            </a:r>
          </a:p>
          <a:p>
            <a:pPr lvl="0" algn="l">
              <a:lnSpc>
                <a:spcPct val="132800"/>
              </a:lnSpc>
            </a:pPr>
            <a:r>
              <a:rPr lang="en-US" altLang="ko-KR" b="1" i="0" u="none" strike="noStrike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S-Core Dream 3 Light"/>
              </a:rPr>
              <a:t>System Architecture:</a:t>
            </a:r>
          </a:p>
          <a:p>
            <a:pPr marL="285750" lvl="0" indent="-285750" algn="l">
              <a:lnSpc>
                <a:spcPct val="132800"/>
              </a:lnSpc>
              <a:buFont typeface="Arial" panose="020B0604020202020204" pitchFamily="34" charset="0"/>
              <a:buChar char="●"/>
            </a:pPr>
            <a:r>
              <a:rPr lang="en-US" alt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Designed core logic and state-machine scenarios, transitioning a conceptual prototype into a production-ready medical device.</a:t>
            </a:r>
          </a:p>
          <a:p>
            <a:pPr lvl="0" algn="l">
              <a:lnSpc>
                <a:spcPct val="132800"/>
              </a:lnSpc>
            </a:pPr>
            <a:r>
              <a:rPr lang="en-US" altLang="ko-KR" b="1" i="0" u="none" strike="noStrike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S-Core Dream 3 Light"/>
              </a:rPr>
              <a:t>User Experience:</a:t>
            </a:r>
          </a:p>
          <a:p>
            <a:pPr marL="285750" lvl="0" indent="-285750" algn="l">
              <a:lnSpc>
                <a:spcPct val="132800"/>
              </a:lnSpc>
              <a:buFont typeface="Arial" panose="020B0604020202020204" pitchFamily="34" charset="0"/>
              <a:buChar char="●"/>
            </a:pPr>
            <a:r>
              <a:rPr lang="en-US" alt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Implemented a "One-Touch" Android-based interface with integrated QR/barcode recognition to eliminate human error.</a:t>
            </a:r>
          </a:p>
          <a:p>
            <a:pPr lvl="0" algn="l">
              <a:lnSpc>
                <a:spcPct val="132800"/>
              </a:lnSpc>
            </a:pPr>
            <a:r>
              <a:rPr lang="en-US" altLang="ko-KR" b="1" i="0" u="none" strike="noStrike" spc="-100" dirty="0">
                <a:solidFill>
                  <a:schemeClr val="tx1">
                    <a:lumMod val="85000"/>
                    <a:lumOff val="15000"/>
                  </a:schemeClr>
                </a:solidFill>
                <a:ea typeface="S-Core Dream 3 Light"/>
              </a:rPr>
              <a:t>Global Compliance:</a:t>
            </a:r>
          </a:p>
          <a:p>
            <a:pPr marL="285750" lvl="0" indent="-285750" algn="l">
              <a:lnSpc>
                <a:spcPct val="132800"/>
              </a:lnSpc>
              <a:buFont typeface="Arial" panose="020B0604020202020204" pitchFamily="34" charset="0"/>
              <a:buChar char="●"/>
            </a:pPr>
            <a:r>
              <a:rPr lang="en-US" alt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Ensured clinical reliability and global deployment readiness by authoring technical specifications for CE and MFDS certifications.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498EFB98-764F-1329-6AEC-08C98AC2FD80}"/>
              </a:ext>
            </a:extLst>
          </p:cNvPr>
          <p:cNvSpPr txBox="1"/>
          <p:nvPr/>
        </p:nvSpPr>
        <p:spPr>
          <a:xfrm>
            <a:off x="8826500" y="6791553"/>
            <a:ext cx="412115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altLang="ko-KR" sz="2000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Technical Summary </a:t>
            </a:r>
            <a:endParaRPr lang="ko-KR" sz="2000" i="0" u="none" strike="noStrike" dirty="0">
              <a:solidFill>
                <a:srgbClr val="668EFD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A373423E-67DB-4BFF-EE51-CB54B4BBCE4F}"/>
              </a:ext>
            </a:extLst>
          </p:cNvPr>
          <p:cNvSpPr txBox="1"/>
          <p:nvPr/>
        </p:nvSpPr>
        <p:spPr>
          <a:xfrm>
            <a:off x="634999" y="274682"/>
            <a:ext cx="7480301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48570"/>
              </a:lnSpc>
            </a:pPr>
            <a:r>
              <a:rPr lang="en-US" sz="3000" dirty="0">
                <a:solidFill>
                  <a:srgbClr val="668EFD"/>
                </a:solidFill>
                <a:latin typeface="S-Core Dream 7 ExtraBold"/>
              </a:rPr>
              <a:t>LOAA-E</a:t>
            </a:r>
            <a:r>
              <a:rPr lang="en-US" sz="3000" b="0" i="0" u="none" strike="noStrike" dirty="0">
                <a:solidFill>
                  <a:srgbClr val="668EFD"/>
                </a:solidFill>
                <a:latin typeface="S-Core Dream 7 ExtraBold"/>
              </a:rPr>
              <a:t> </a:t>
            </a:r>
            <a:r>
              <a:rPr lang="en-US" b="0" i="0" u="none" strike="noStrike" dirty="0">
                <a:solidFill>
                  <a:srgbClr val="668EFD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(</a:t>
            </a:r>
            <a:r>
              <a:rPr lang="en-US" altLang="ko-KR" dirty="0">
                <a:solidFill>
                  <a:srgbClr val="668EFD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Automated Nucleic Acid Extraction System</a:t>
            </a:r>
            <a:r>
              <a:rPr lang="en-US" b="0" i="0" u="none" strike="noStrike" dirty="0">
                <a:solidFill>
                  <a:srgbClr val="668EFD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)</a:t>
            </a:r>
          </a:p>
          <a:p>
            <a:pPr lvl="0" algn="l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Software Design &amp; System Architecture</a:t>
            </a:r>
            <a:endParaRPr lang="ko-KR" sz="28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pic>
        <p:nvPicPr>
          <p:cNvPr id="27" name="Picture 7">
            <a:extLst>
              <a:ext uri="{FF2B5EF4-FFF2-40B4-BE49-F238E27FC236}">
                <a16:creationId xmlns:a16="http://schemas.microsoft.com/office/drawing/2014/main" id="{BF96B47D-9E65-59CA-3CBC-CE9D375A0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1633582"/>
            <a:ext cx="3556000" cy="1196622"/>
          </a:xfrm>
          <a:prstGeom prst="rect">
            <a:avLst/>
          </a:prstGeom>
        </p:spPr>
      </p:pic>
      <p:sp>
        <p:nvSpPr>
          <p:cNvPr id="28" name="TextBox 10">
            <a:extLst>
              <a:ext uri="{FF2B5EF4-FFF2-40B4-BE49-F238E27FC236}">
                <a16:creationId xmlns:a16="http://schemas.microsoft.com/office/drawing/2014/main" id="{1B38CDFA-6948-37EB-6A6D-6389AEB25C81}"/>
              </a:ext>
            </a:extLst>
          </p:cNvPr>
          <p:cNvSpPr txBox="1"/>
          <p:nvPr/>
        </p:nvSpPr>
        <p:spPr>
          <a:xfrm>
            <a:off x="660400" y="2905104"/>
            <a:ext cx="4102100" cy="38288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altLang="ko-KR" dirty="0">
                <a:solidFill>
                  <a:srgbClr val="4E4E4E"/>
                </a:solidFill>
                <a:latin typeface="S-Core Dream 3 Light"/>
                <a:ea typeface="S-Core Dream 3 Light"/>
              </a:rPr>
              <a:t>Sep 2023 – May 2024 (9 months)</a:t>
            </a:r>
            <a:endParaRPr lang="en-US" sz="1800" b="0" i="0" u="none" strike="noStrike" dirty="0">
              <a:solidFill>
                <a:srgbClr val="4E4E4E"/>
              </a:solidFill>
              <a:latin typeface="S-Core Dream 3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093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7C342-AE0E-B22B-C1BC-DE750A8F0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EE4B32CF-D381-8F1C-8DD8-739195F36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248" y="4208566"/>
            <a:ext cx="5905751" cy="607843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2817514-4BCE-B685-7292-733EF0B88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8073" y="425450"/>
            <a:ext cx="6186717" cy="347345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02263586-6F74-FD50-1166-BD66D3AFEF3A}"/>
              </a:ext>
            </a:extLst>
          </p:cNvPr>
          <p:cNvSpPr txBox="1"/>
          <p:nvPr/>
        </p:nvSpPr>
        <p:spPr>
          <a:xfrm>
            <a:off x="13586542" y="10033000"/>
            <a:ext cx="46990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24499"/>
              </a:lnSpc>
            </a:pPr>
            <a:r>
              <a:rPr lang="en-US" sz="1400" b="0" i="0" u="none" strike="noStrike" dirty="0">
                <a:solidFill>
                  <a:srgbClr val="4E4E4E"/>
                </a:solidFill>
                <a:latin typeface="S-Core Dream 2 ExtraLight"/>
              </a:rPr>
              <a:t>https://optolane.com/ko/analyzer_02/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B4948A7-CBE3-81E8-3C10-AD29FE4290CF}"/>
              </a:ext>
            </a:extLst>
          </p:cNvPr>
          <p:cNvSpPr txBox="1"/>
          <p:nvPr/>
        </p:nvSpPr>
        <p:spPr>
          <a:xfrm>
            <a:off x="8534400" y="4140200"/>
            <a:ext cx="2578098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altLang="ko-KR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Technical Description</a:t>
            </a:r>
            <a:endParaRPr lang="ko-KR" sz="1800" b="0" i="0" u="none" strike="noStrike" dirty="0">
              <a:solidFill>
                <a:srgbClr val="668EFD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028077F-DB03-B785-F8B6-0A9B767518F5}"/>
              </a:ext>
            </a:extLst>
          </p:cNvPr>
          <p:cNvSpPr txBox="1"/>
          <p:nvPr/>
        </p:nvSpPr>
        <p:spPr>
          <a:xfrm>
            <a:off x="8521700" y="4546600"/>
            <a:ext cx="6324600" cy="2501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285750" lvl="0" indent="-285750">
              <a:lnSpc>
                <a:spcPct val="141100"/>
              </a:lnSpc>
              <a:buFont typeface="Arial" panose="020B0604020202020204" pitchFamily="34" charset="0"/>
              <a:buChar char="●"/>
            </a:pPr>
            <a:r>
              <a:rPr lang="en-US" altLang="ko-KR" sz="1600" spc="-100" dirty="0">
                <a:solidFill>
                  <a:srgbClr val="4E4E4E"/>
                </a:solidFill>
                <a:ea typeface="에스코어 드림 3 Light" panose="020B0303030302020204" pitchFamily="34" charset="-127"/>
              </a:rPr>
              <a:t>LOAA-M is a digital real-time PCR diagnostic software system for analyzing DNA and RNA targets in clinical and research settings.</a:t>
            </a:r>
          </a:p>
          <a:p>
            <a:pPr marL="285750" lvl="0" indent="-285750">
              <a:lnSpc>
                <a:spcPct val="141100"/>
              </a:lnSpc>
              <a:buFont typeface="Arial" panose="020B0604020202020204" pitchFamily="34" charset="0"/>
              <a:buChar char="●"/>
            </a:pPr>
            <a:r>
              <a:rPr lang="en-US" altLang="ko-KR" sz="1600" spc="-100" dirty="0">
                <a:solidFill>
                  <a:srgbClr val="4E4E4E"/>
                </a:solidFill>
                <a:ea typeface="에스코어 드림 3 Light" panose="020B0303030302020204" pitchFamily="34" charset="-127"/>
              </a:rPr>
              <a:t>The system processes large-scale optical fluorescence data in real time, visualizing amplification curves to enable reliable automated diagnostic interpretation.</a:t>
            </a:r>
          </a:p>
          <a:p>
            <a:pPr marL="285750" lvl="0" indent="-285750">
              <a:lnSpc>
                <a:spcPct val="141100"/>
              </a:lnSpc>
              <a:buFont typeface="Arial" panose="020B0604020202020204" pitchFamily="34" charset="0"/>
              <a:buChar char="●"/>
            </a:pPr>
            <a:r>
              <a:rPr lang="en-US" altLang="ko-KR" sz="1600" spc="-100" dirty="0">
                <a:solidFill>
                  <a:srgbClr val="4E4E4E"/>
                </a:solidFill>
                <a:ea typeface="에스코어 드림 3 Light" panose="020B0303030302020204" pitchFamily="34" charset="-127"/>
              </a:rPr>
              <a:t>A cloud-connected and security-embedded architecture supports real-time monitoring and result review while ensuring secure handling of clinical diagnostic data.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B391B86-CAEC-8ADC-8398-382797C4F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60400" y="3307699"/>
            <a:ext cx="7454900" cy="88900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06E99355-F766-5D40-4BCD-A91E710EB2A6}"/>
              </a:ext>
            </a:extLst>
          </p:cNvPr>
          <p:cNvSpPr txBox="1"/>
          <p:nvPr/>
        </p:nvSpPr>
        <p:spPr>
          <a:xfrm>
            <a:off x="635000" y="274682"/>
            <a:ext cx="6858002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48570"/>
              </a:lnSpc>
            </a:pPr>
            <a:r>
              <a:rPr lang="en-US" sz="3000" dirty="0">
                <a:solidFill>
                  <a:srgbClr val="668EFD"/>
                </a:solidFill>
                <a:latin typeface="S-Core Dream 7 ExtraBold"/>
              </a:rPr>
              <a:t>LOAA-M</a:t>
            </a:r>
            <a:r>
              <a:rPr lang="en-US" sz="3000" b="0" i="0" u="none" strike="noStrike" dirty="0">
                <a:solidFill>
                  <a:srgbClr val="668EFD"/>
                </a:solidFill>
                <a:latin typeface="S-Core Dream 7 ExtraBold"/>
              </a:rPr>
              <a:t> </a:t>
            </a:r>
            <a:r>
              <a:rPr lang="en-US" b="0" i="0" u="none" strike="noStrike" dirty="0">
                <a:solidFill>
                  <a:srgbClr val="668EFD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(</a:t>
            </a:r>
            <a:r>
              <a:rPr lang="en-US" altLang="ko-KR" dirty="0">
                <a:solidFill>
                  <a:srgbClr val="668EFD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In-vitro Diagnostic Medical Device System</a:t>
            </a:r>
            <a:r>
              <a:rPr lang="en-US" b="0" i="0" u="none" strike="noStrike" dirty="0">
                <a:solidFill>
                  <a:srgbClr val="668EFD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)</a:t>
            </a:r>
          </a:p>
          <a:p>
            <a:pPr lvl="0" algn="l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Software Development</a:t>
            </a:r>
            <a:endParaRPr lang="ko-KR" sz="28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5C81BB94-09F5-8B4A-5D70-69EE55CAD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0" y="1633582"/>
            <a:ext cx="3556000" cy="1196622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1770241-4C2C-9F15-C7F3-4D755159EA86}"/>
              </a:ext>
            </a:extLst>
          </p:cNvPr>
          <p:cNvSpPr txBox="1"/>
          <p:nvPr/>
        </p:nvSpPr>
        <p:spPr>
          <a:xfrm>
            <a:off x="660400" y="2905104"/>
            <a:ext cx="4102100" cy="38288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dirty="0">
                <a:solidFill>
                  <a:srgbClr val="4E4E4E"/>
                </a:solidFill>
                <a:latin typeface="S-Core Dream 3 Light"/>
              </a:rPr>
              <a:t>Oct 2022 – Aug 2023 </a:t>
            </a:r>
            <a:r>
              <a:rPr lang="en-US" altLang="ko-KR" dirty="0">
                <a:solidFill>
                  <a:srgbClr val="4E4E4E"/>
                </a:solidFill>
                <a:latin typeface="S-Core Dream 3 Light"/>
                <a:ea typeface="S-Core Dream 3 Light"/>
              </a:rPr>
              <a:t>(9 months)</a:t>
            </a:r>
            <a:endParaRPr lang="en-US" sz="1800" b="0" i="0" u="none" strike="noStrike" dirty="0">
              <a:solidFill>
                <a:srgbClr val="4E4E4E"/>
              </a:solidFill>
              <a:latin typeface="S-Core Dream 3 Light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1C449B4-FEBB-6069-6378-8859FB60546D}"/>
              </a:ext>
            </a:extLst>
          </p:cNvPr>
          <p:cNvGrpSpPr/>
          <p:nvPr/>
        </p:nvGrpSpPr>
        <p:grpSpPr>
          <a:xfrm>
            <a:off x="635000" y="5454926"/>
            <a:ext cx="7454900" cy="2596960"/>
            <a:chOff x="635000" y="5290901"/>
            <a:chExt cx="7137400" cy="2596960"/>
          </a:xfrm>
        </p:grpSpPr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BA75C725-65C1-FEAB-DEEB-29015E7EA161}"/>
                </a:ext>
              </a:extLst>
            </p:cNvPr>
            <p:cNvSpPr txBox="1"/>
            <p:nvPr/>
          </p:nvSpPr>
          <p:spPr>
            <a:xfrm>
              <a:off x="635000" y="5688883"/>
              <a:ext cx="7137400" cy="2198978"/>
            </a:xfrm>
            <a:prstGeom prst="rect">
              <a:avLst/>
            </a:prstGeom>
          </p:spPr>
          <p:txBody>
            <a:bodyPr lIns="0" tIns="0" rIns="0" bIns="0" rtlCol="0" anchor="t" anchorCtr="0"/>
            <a:lstStyle/>
            <a:p>
              <a:pPr lvl="0" algn="l">
                <a:lnSpc>
                  <a:spcPct val="150000"/>
                </a:lnSpc>
                <a:buClr>
                  <a:srgbClr val="4E4E4E"/>
                </a:buClr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Global Commercial Deployment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4E4E4E"/>
                </a:buClr>
                <a:buFont typeface="Arial" panose="020B0604020202020204" pitchFamily="34" charset="0"/>
                <a:buChar char="●"/>
              </a:pPr>
              <a:r>
                <a:rPr lang="en-US" altLang="ko-KR" sz="15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Production diagnostic software deployed in 7+ countries, including Johns Hopkins (USA)</a:t>
              </a:r>
            </a:p>
            <a:p>
              <a:pPr lvl="0" algn="l">
                <a:lnSpc>
                  <a:spcPct val="150000"/>
                </a:lnSpc>
                <a:buClr>
                  <a:srgbClr val="4E4E4E"/>
                </a:buClr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Cloud Monitoring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4E4E4E"/>
                </a:buClr>
                <a:buFont typeface="Arial" panose="020B0604020202020204" pitchFamily="34" charset="0"/>
                <a:buChar char="●"/>
              </a:pPr>
              <a:r>
                <a:rPr lang="en-US" altLang="ko-KR" sz="15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Real-time experiment and result visibility via AWS-connected web services</a:t>
              </a:r>
            </a:p>
            <a:p>
              <a:pPr lvl="0" algn="l">
                <a:lnSpc>
                  <a:spcPct val="150000"/>
                </a:lnSpc>
                <a:buClr>
                  <a:srgbClr val="4E4E4E"/>
                </a:buClr>
              </a:pPr>
              <a:r>
                <a:rPr lang="en-US" altLang="ko-KR" sz="1600" b="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Medical Cybersecurity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4E4E4E"/>
                </a:buClr>
                <a:buFont typeface="Arial" panose="020B0604020202020204" pitchFamily="34" charset="0"/>
                <a:buChar char="●"/>
              </a:pPr>
              <a:r>
                <a:rPr lang="en-US" altLang="ko-KR" sz="1500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File encryption, secure communication</a:t>
              </a:r>
              <a:r>
                <a:rPr lang="en-US" altLang="ko-KR" sz="1500" b="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 and access control for secure clinical data handling</a:t>
              </a:r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C7A96026-4343-94ED-7E3E-A7A4DC52DFAF}"/>
                </a:ext>
              </a:extLst>
            </p:cNvPr>
            <p:cNvSpPr txBox="1"/>
            <p:nvPr/>
          </p:nvSpPr>
          <p:spPr>
            <a:xfrm>
              <a:off x="635000" y="5290901"/>
              <a:ext cx="27178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72640"/>
                </a:lnSpc>
              </a:pPr>
              <a:r>
                <a:rPr lang="en-US" altLang="ko-KR" sz="2000" b="0" i="0" u="none" strike="noStrike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 Impact</a:t>
              </a:r>
              <a:endParaRPr lang="ko-KR" sz="2000" b="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3C627A1-45D5-2D20-3DDE-A42790D8F907}"/>
              </a:ext>
            </a:extLst>
          </p:cNvPr>
          <p:cNvGrpSpPr/>
          <p:nvPr/>
        </p:nvGrpSpPr>
        <p:grpSpPr>
          <a:xfrm>
            <a:off x="635000" y="8288050"/>
            <a:ext cx="7366000" cy="1662400"/>
            <a:chOff x="635000" y="8174897"/>
            <a:chExt cx="5689600" cy="1662400"/>
          </a:xfrm>
        </p:grpSpPr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2C06913C-32AB-011D-3C63-C5B1A602D359}"/>
                </a:ext>
              </a:extLst>
            </p:cNvPr>
            <p:cNvSpPr txBox="1"/>
            <p:nvPr/>
          </p:nvSpPr>
          <p:spPr>
            <a:xfrm>
              <a:off x="635000" y="8174897"/>
              <a:ext cx="31750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72640"/>
                </a:lnSpc>
              </a:pPr>
              <a:r>
                <a:rPr lang="en-US" altLang="ko-KR" sz="2000" b="0" i="0" u="none" strike="noStrike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Architectures &amp; Tools</a:t>
              </a:r>
              <a:endParaRPr lang="ko-KR" sz="2000" b="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C0BB7C9D-395B-4CBA-D650-73C5F5EA7DDC}"/>
                </a:ext>
              </a:extLst>
            </p:cNvPr>
            <p:cNvSpPr txBox="1"/>
            <p:nvPr/>
          </p:nvSpPr>
          <p:spPr>
            <a:xfrm>
              <a:off x="660400" y="8567297"/>
              <a:ext cx="5664200" cy="1270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C++ / Qt: 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Diagnostic UI and analysis logic on Linux and Windows platforms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Java / AWS: 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Cloud-connected diagnostic data synchronization on Windows</a:t>
              </a:r>
            </a:p>
            <a:p>
              <a:pPr marL="285750" lvl="0" indent="-285750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MariaDB / SQL: </a:t>
              </a:r>
              <a:r>
                <a:rPr lang="en-US" sz="1600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Diagnostic data management and performance optimization</a:t>
              </a:r>
              <a:endParaRPr lang="en-US" sz="1600" i="0" u="none" strike="noStrike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10557CF-2217-8813-452B-EC725FB9CCE4}"/>
              </a:ext>
            </a:extLst>
          </p:cNvPr>
          <p:cNvGrpSpPr/>
          <p:nvPr/>
        </p:nvGrpSpPr>
        <p:grpSpPr>
          <a:xfrm>
            <a:off x="634999" y="3425319"/>
            <a:ext cx="7137399" cy="1747262"/>
            <a:chOff x="634999" y="3546703"/>
            <a:chExt cx="7137399" cy="1436838"/>
          </a:xfrm>
        </p:grpSpPr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4CC16AEF-6F45-6AC7-3118-72118CE5537F}"/>
                </a:ext>
              </a:extLst>
            </p:cNvPr>
            <p:cNvSpPr txBox="1"/>
            <p:nvPr/>
          </p:nvSpPr>
          <p:spPr>
            <a:xfrm>
              <a:off x="635000" y="3546703"/>
              <a:ext cx="18796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65170"/>
                </a:lnSpc>
              </a:pPr>
              <a:r>
                <a:rPr lang="en-US" altLang="ko-KR" sz="2000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Strategic Role</a:t>
              </a:r>
              <a:endParaRPr lang="ko-KR" sz="200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6A4995A4-CFD8-1C0E-F6FA-1415D9846485}"/>
                </a:ext>
              </a:extLst>
            </p:cNvPr>
            <p:cNvSpPr txBox="1"/>
            <p:nvPr/>
          </p:nvSpPr>
          <p:spPr>
            <a:xfrm>
              <a:off x="634999" y="3931465"/>
              <a:ext cx="7137399" cy="10520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Core Software Engineer – Commercial Diagnostic PCR Platform</a:t>
              </a:r>
            </a:p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Built cross-platform diagnostic software (Linux, Windows)</a:t>
              </a:r>
            </a:p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Implemented cloud connectivity and medical-grade security</a:t>
              </a:r>
            </a:p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Delivered production-ready software for global deployment</a:t>
              </a:r>
              <a:endParaRPr lang="ko-KR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endParaRPr>
            </a:p>
          </p:txBody>
        </p:sp>
      </p:grpSp>
      <p:pic>
        <p:nvPicPr>
          <p:cNvPr id="33" name="Picture 9">
            <a:extLst>
              <a:ext uri="{FF2B5EF4-FFF2-40B4-BE49-F238E27FC236}">
                <a16:creationId xmlns:a16="http://schemas.microsoft.com/office/drawing/2014/main" id="{C2DD6BD1-1385-244F-B951-A86A41D4C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365500" y="5143500"/>
            <a:ext cx="9525000" cy="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2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998CA-2C49-3B9A-FAA0-CA1942C64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>
            <a:extLst>
              <a:ext uri="{FF2B5EF4-FFF2-40B4-BE49-F238E27FC236}">
                <a16:creationId xmlns:a16="http://schemas.microsoft.com/office/drawing/2014/main" id="{299A5299-AEEE-957C-5598-AFB74E486612}"/>
              </a:ext>
            </a:extLst>
          </p:cNvPr>
          <p:cNvGrpSpPr/>
          <p:nvPr/>
        </p:nvGrpSpPr>
        <p:grpSpPr>
          <a:xfrm>
            <a:off x="8483602" y="415450"/>
            <a:ext cx="9403924" cy="4702324"/>
            <a:chOff x="31750" y="1444625"/>
            <a:chExt cx="8204200" cy="3797300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8C492B6A-0382-0C1F-8323-C442582B8876}"/>
                </a:ext>
              </a:extLst>
            </p:cNvPr>
            <p:cNvSpPr txBox="1"/>
            <p:nvPr/>
          </p:nvSpPr>
          <p:spPr>
            <a:xfrm>
              <a:off x="1098550" y="1444625"/>
              <a:ext cx="20193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25329"/>
                </a:lnSpc>
              </a:pPr>
              <a:r>
                <a:rPr lang="en-US" spc="-100" dirty="0">
                  <a:solidFill>
                    <a:srgbClr val="000000"/>
                  </a:solidFill>
                  <a:latin typeface="S-Core Dream 4 Regular"/>
                  <a:ea typeface="S-Core Dream 4 Regular"/>
                </a:rPr>
                <a:t>Labeled</a:t>
              </a:r>
              <a:r>
                <a:rPr lang="en-US" sz="1800" b="0" i="0" u="none" strike="noStrike" spc="-100" dirty="0">
                  <a:solidFill>
                    <a:srgbClr val="000000"/>
                  </a:solidFill>
                  <a:latin typeface="S-Core Dream 4 Regular"/>
                </a:rPr>
                <a:t> IDC region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0FD21257-BFB1-752B-020D-ED6E5B1EC7AF}"/>
                </a:ext>
              </a:extLst>
            </p:cNvPr>
            <p:cNvSpPr txBox="1"/>
            <p:nvPr/>
          </p:nvSpPr>
          <p:spPr>
            <a:xfrm>
              <a:off x="4998437" y="1444625"/>
              <a:ext cx="2372927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25329"/>
                </a:lnSpc>
              </a:pPr>
              <a:r>
                <a:rPr lang="en-US" spc="-100" dirty="0">
                  <a:solidFill>
                    <a:srgbClr val="000000"/>
                  </a:solidFill>
                  <a:latin typeface="S-Core Dream 4 Regular"/>
                  <a:ea typeface="S-Core Dream 4 Regular"/>
                </a:rPr>
                <a:t>Predicted</a:t>
              </a:r>
              <a:r>
                <a:rPr lang="en-US" sz="1800" b="0" i="0" u="none" strike="noStrike" spc="-100" dirty="0">
                  <a:solidFill>
                    <a:srgbClr val="000000"/>
                  </a:solidFill>
                  <a:latin typeface="S-Core Dream 4 Regular"/>
                </a:rPr>
                <a:t> IDC region</a:t>
              </a:r>
            </a:p>
          </p:txBody>
        </p:sp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C2556B6B-F9B0-9015-9414-351B87B57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50" y="1749425"/>
              <a:ext cx="4152900" cy="3492500"/>
            </a:xfrm>
            <a:prstGeom prst="rect">
              <a:avLst/>
            </a:prstGeom>
          </p:spPr>
        </p:pic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3EDD91FA-6FC8-259A-9D02-52980BB03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6550" y="1749425"/>
              <a:ext cx="4089400" cy="3492500"/>
            </a:xfrm>
            <a:prstGeom prst="rect">
              <a:avLst/>
            </a:prstGeom>
          </p:spPr>
        </p:pic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6E027CF-9A7E-8CC1-0C82-5FB8B4C1359C}"/>
                </a:ext>
              </a:extLst>
            </p:cNvPr>
            <p:cNvSpPr txBox="1"/>
            <p:nvPr/>
          </p:nvSpPr>
          <p:spPr>
            <a:xfrm>
              <a:off x="361950" y="4543425"/>
              <a:ext cx="1066800" cy="4699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40269"/>
                </a:lnSpc>
              </a:pPr>
              <a:r>
                <a:rPr lang="en-US" sz="1200" b="0" i="0" u="none" strike="noStrike" spc="-100">
                  <a:solidFill>
                    <a:srgbClr val="3F5FFF"/>
                  </a:solidFill>
                  <a:latin typeface="S-Core Dream 4 Regular"/>
                </a:rPr>
                <a:t>Blue: non-IDC</a:t>
              </a:r>
            </a:p>
            <a:p>
              <a:pPr lvl="0" algn="l">
                <a:lnSpc>
                  <a:spcPct val="140269"/>
                </a:lnSpc>
              </a:pPr>
              <a:r>
                <a:rPr lang="en-US" sz="1200" b="0" i="0" u="none" strike="noStrike" spc="-100">
                  <a:solidFill>
                    <a:srgbClr val="D32B2B"/>
                  </a:solidFill>
                  <a:latin typeface="S-Core Dream 4 Regular"/>
                </a:rPr>
                <a:t>Red: IDC</a:t>
              </a:r>
            </a:p>
          </p:txBody>
        </p:sp>
      </p:grpSp>
      <p:sp>
        <p:nvSpPr>
          <p:cNvPr id="20" name="TextBox 20">
            <a:hlinkClick r:id="rId4" tooltip="https://ursus-maritimus.tistory.com/150?category=1005488"/>
            <a:extLst>
              <a:ext uri="{FF2B5EF4-FFF2-40B4-BE49-F238E27FC236}">
                <a16:creationId xmlns:a16="http://schemas.microsoft.com/office/drawing/2014/main" id="{017B0F82-8DD0-1CA3-D3F0-35994E0F78B3}"/>
              </a:ext>
            </a:extLst>
          </p:cNvPr>
          <p:cNvSpPr txBox="1"/>
          <p:nvPr/>
        </p:nvSpPr>
        <p:spPr>
          <a:xfrm>
            <a:off x="13731874" y="9474200"/>
            <a:ext cx="28956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Detailed information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C1D58512-124A-9783-AC6B-E28DBEE1A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1300" y="8877300"/>
            <a:ext cx="1155700" cy="1155700"/>
          </a:xfrm>
          <a:prstGeom prst="rect">
            <a:avLst/>
          </a:prstGeom>
        </p:spPr>
      </p:pic>
      <p:sp>
        <p:nvSpPr>
          <p:cNvPr id="22" name="TextBox 22">
            <a:extLst>
              <a:ext uri="{FF2B5EF4-FFF2-40B4-BE49-F238E27FC236}">
                <a16:creationId xmlns:a16="http://schemas.microsoft.com/office/drawing/2014/main" id="{EA4E13BD-7FD1-E903-DC58-F7A95CA50DCF}"/>
              </a:ext>
            </a:extLst>
          </p:cNvPr>
          <p:cNvSpPr txBox="1"/>
          <p:nvPr/>
        </p:nvSpPr>
        <p:spPr>
          <a:xfrm>
            <a:off x="10982325" y="9791700"/>
            <a:ext cx="5645149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16199"/>
              </a:lnSpc>
            </a:pPr>
            <a:r>
              <a:rPr lang="en-US" sz="1500" b="0" i="0" u="none" strike="noStrike" dirty="0">
                <a:solidFill>
                  <a:srgbClr val="4E4E4E"/>
                </a:solidFill>
                <a:latin typeface="S-Core Dream 3 Light"/>
              </a:rPr>
              <a:t>https://ursus-maritimus.tistory.com/150?category=1005488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325B8D83-1070-7CBD-F423-121960EB0754}"/>
              </a:ext>
            </a:extLst>
          </p:cNvPr>
          <p:cNvSpPr txBox="1"/>
          <p:nvPr/>
        </p:nvSpPr>
        <p:spPr>
          <a:xfrm>
            <a:off x="635000" y="1768454"/>
            <a:ext cx="4102100" cy="635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altLang="ko-KR" sz="1600" b="0" i="0" u="none" strike="noStrike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Individual Research Project</a:t>
            </a:r>
          </a:p>
          <a:p>
            <a:pPr lvl="0" algn="l">
              <a:lnSpc>
                <a:spcPct val="116199"/>
              </a:lnSpc>
            </a:pPr>
            <a:r>
              <a:rPr lang="en-US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Mar 2022 – Jun 2022</a:t>
            </a:r>
            <a:endParaRPr lang="en-US" sz="1600" b="0" i="0" u="none" strike="noStrike" dirty="0">
              <a:solidFill>
                <a:srgbClr val="4E4E4E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D9E5938D-59B8-DAC2-8A59-C2C2D1CFB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365500" y="5143500"/>
            <a:ext cx="9525000" cy="88900"/>
          </a:xfrm>
          <a:prstGeom prst="rect">
            <a:avLst/>
          </a:prstGeom>
        </p:spPr>
      </p:pic>
      <p:sp>
        <p:nvSpPr>
          <p:cNvPr id="35" name="TextBox 3">
            <a:extLst>
              <a:ext uri="{FF2B5EF4-FFF2-40B4-BE49-F238E27FC236}">
                <a16:creationId xmlns:a16="http://schemas.microsoft.com/office/drawing/2014/main" id="{C489426A-AC8A-543B-980E-73FDA6834822}"/>
              </a:ext>
            </a:extLst>
          </p:cNvPr>
          <p:cNvSpPr txBox="1"/>
          <p:nvPr/>
        </p:nvSpPr>
        <p:spPr>
          <a:xfrm>
            <a:off x="635000" y="274682"/>
            <a:ext cx="6858002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48570"/>
              </a:lnSpc>
            </a:pPr>
            <a:r>
              <a:rPr lang="en-US" sz="3000" dirty="0">
                <a:solidFill>
                  <a:srgbClr val="668EFD"/>
                </a:solidFill>
                <a:latin typeface="S-Core Dream 7 ExtraBold"/>
              </a:rPr>
              <a:t>IDC Localization Model</a:t>
            </a:r>
          </a:p>
          <a:p>
            <a:pPr lvl="0" algn="l"/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Deep Learning-Based</a:t>
            </a:r>
          </a:p>
          <a:p>
            <a:pPr lvl="0" algn="l"/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Breast Histopathology Image Analysis</a:t>
            </a:r>
            <a:endParaRPr lang="ko-KR" sz="22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52EF3E34-47E6-B1A7-F8A4-60524DCEA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60400" y="2517754"/>
            <a:ext cx="7454900" cy="88900"/>
          </a:xfrm>
          <a:prstGeom prst="rect">
            <a:avLst/>
          </a:prstGeom>
        </p:spPr>
      </p:pic>
      <p:sp>
        <p:nvSpPr>
          <p:cNvPr id="42" name="TextBox 6">
            <a:extLst>
              <a:ext uri="{FF2B5EF4-FFF2-40B4-BE49-F238E27FC236}">
                <a16:creationId xmlns:a16="http://schemas.microsoft.com/office/drawing/2014/main" id="{7643BC5A-D9BC-D423-53E8-0589BF4269C0}"/>
              </a:ext>
            </a:extLst>
          </p:cNvPr>
          <p:cNvSpPr txBox="1"/>
          <p:nvPr/>
        </p:nvSpPr>
        <p:spPr>
          <a:xfrm>
            <a:off x="8820152" y="5548725"/>
            <a:ext cx="2608991" cy="38609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altLang="ko-KR" sz="2000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Project Context</a:t>
            </a:r>
            <a:endParaRPr lang="ko-KR" sz="2000" i="0" u="none" strike="noStrike" dirty="0">
              <a:solidFill>
                <a:srgbClr val="668EFD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7D3361A0-FF4B-3E70-ECD6-1164B7C3814D}"/>
              </a:ext>
            </a:extLst>
          </p:cNvPr>
          <p:cNvSpPr txBox="1"/>
          <p:nvPr/>
        </p:nvSpPr>
        <p:spPr>
          <a:xfrm>
            <a:off x="8820151" y="6016614"/>
            <a:ext cx="8832849" cy="2098686"/>
          </a:xfrm>
          <a:prstGeom prst="rect">
            <a:avLst/>
          </a:prstGeom>
        </p:spPr>
        <p:txBody>
          <a:bodyPr lIns="0" tIns="0" rIns="0" bIns="0" rtlCol="0" anchor="t" anchorCtr="0"/>
          <a:lstStyle/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ea typeface="에스코어 드림 5 Medium" panose="020B0503030302020204" pitchFamily="34" charset="-127"/>
              </a:rPr>
              <a:t>This project was an early-stage exploration into applying deep learning to breast histopathology image analysis.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ea typeface="에스코어 드림 5 Medium" panose="020B0503030302020204" pitchFamily="34" charset="-127"/>
              </a:rPr>
              <a:t>The focus was not only on IDC classification accuracy, but on understanding how patch-level predictions could be transformed into spatially meaningful cancer localization, highlighting challenges in real-world medical image interpretation.</a:t>
            </a:r>
            <a:endParaRPr lang="ko-KR" altLang="ko-KR" sz="1600" dirty="0">
              <a:solidFill>
                <a:schemeClr val="tx1">
                  <a:lumMod val="65000"/>
                  <a:lumOff val="35000"/>
                </a:schemeClr>
              </a:solidFill>
              <a:ea typeface="에스코어 드림 3 Light" panose="020B0303030302020204" pitchFamily="34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1548702-659B-6043-818A-52A49A842F53}"/>
              </a:ext>
            </a:extLst>
          </p:cNvPr>
          <p:cNvGrpSpPr/>
          <p:nvPr/>
        </p:nvGrpSpPr>
        <p:grpSpPr>
          <a:xfrm>
            <a:off x="635000" y="2707613"/>
            <a:ext cx="7137399" cy="1747262"/>
            <a:chOff x="634999" y="3546703"/>
            <a:chExt cx="7137399" cy="1436838"/>
          </a:xfrm>
        </p:grpSpPr>
        <p:sp>
          <p:nvSpPr>
            <p:cNvPr id="45" name="TextBox 6">
              <a:extLst>
                <a:ext uri="{FF2B5EF4-FFF2-40B4-BE49-F238E27FC236}">
                  <a16:creationId xmlns:a16="http://schemas.microsoft.com/office/drawing/2014/main" id="{3AAEB7E4-3035-04B0-F01B-86B84D1A0E47}"/>
                </a:ext>
              </a:extLst>
            </p:cNvPr>
            <p:cNvSpPr txBox="1"/>
            <p:nvPr/>
          </p:nvSpPr>
          <p:spPr>
            <a:xfrm>
              <a:off x="635000" y="3546703"/>
              <a:ext cx="25654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65170"/>
                </a:lnSpc>
              </a:pPr>
              <a:r>
                <a:rPr lang="en-US" altLang="ko-KR" sz="2000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Research Objective</a:t>
              </a:r>
              <a:endParaRPr lang="ko-KR" sz="200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46" name="TextBox 14">
              <a:extLst>
                <a:ext uri="{FF2B5EF4-FFF2-40B4-BE49-F238E27FC236}">
                  <a16:creationId xmlns:a16="http://schemas.microsoft.com/office/drawing/2014/main" id="{9AB00770-832D-44B9-FD8A-1BA90BD9A4AB}"/>
                </a:ext>
              </a:extLst>
            </p:cNvPr>
            <p:cNvSpPr txBox="1"/>
            <p:nvPr/>
          </p:nvSpPr>
          <p:spPr>
            <a:xfrm>
              <a:off x="634999" y="3931465"/>
              <a:ext cx="7137399" cy="10520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To develop a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deep learning model capable of predicting invasive ductal carcinoma (IDC)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 from breast tissue patch images</a:t>
              </a:r>
            </a:p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To investigate methods for improving spatial coherence and targeting accuracy of IDC predictions beyond isolated patch-level inference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C3558CC2-5D46-16C6-3F08-2D63249D6C72}"/>
              </a:ext>
            </a:extLst>
          </p:cNvPr>
          <p:cNvGrpSpPr/>
          <p:nvPr/>
        </p:nvGrpSpPr>
        <p:grpSpPr>
          <a:xfrm>
            <a:off x="635000" y="8288050"/>
            <a:ext cx="7366000" cy="1662400"/>
            <a:chOff x="635000" y="8174897"/>
            <a:chExt cx="5689600" cy="1662400"/>
          </a:xfrm>
        </p:grpSpPr>
        <p:sp>
          <p:nvSpPr>
            <p:cNvPr id="49" name="TextBox 11">
              <a:extLst>
                <a:ext uri="{FF2B5EF4-FFF2-40B4-BE49-F238E27FC236}">
                  <a16:creationId xmlns:a16="http://schemas.microsoft.com/office/drawing/2014/main" id="{1D9BB75C-EBAE-29F8-7592-24B741809803}"/>
                </a:ext>
              </a:extLst>
            </p:cNvPr>
            <p:cNvSpPr txBox="1"/>
            <p:nvPr/>
          </p:nvSpPr>
          <p:spPr>
            <a:xfrm>
              <a:off x="635000" y="8174897"/>
              <a:ext cx="3175000" cy="317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72640"/>
                </a:lnSpc>
              </a:pPr>
              <a:r>
                <a:rPr lang="en-US" altLang="ko-KR" sz="2000" b="0" i="0" u="none" strike="noStrike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Architectures &amp; Tools</a:t>
              </a:r>
              <a:endParaRPr lang="ko-KR" sz="2000" b="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670052AD-9B27-A91E-EDE3-D503DBABB98F}"/>
                </a:ext>
              </a:extLst>
            </p:cNvPr>
            <p:cNvSpPr txBox="1"/>
            <p:nvPr/>
          </p:nvSpPr>
          <p:spPr>
            <a:xfrm>
              <a:off x="660400" y="8567297"/>
              <a:ext cx="5664200" cy="1270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Python / Data Processing: 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Model development and patch-level data handling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TensorFlow / Scikit-learn: 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Model training, inference, and evaluation</a:t>
              </a:r>
            </a:p>
            <a:p>
              <a:pPr marL="285750" lvl="0" indent="-285750" algn="l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●"/>
              </a:pPr>
              <a:r>
                <a:rPr lang="en-US" sz="1600" i="0" u="none" strike="noStrike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Matplotlib / Seaborn: </a:t>
              </a:r>
              <a:r>
                <a:rPr lang="en-US" sz="1600" i="0" u="none" strike="noStrike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Visualization of probability maps and analysis results</a:t>
              </a: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4B5B6B6-1991-7041-87B5-EC7BFEB5B792}"/>
              </a:ext>
            </a:extLst>
          </p:cNvPr>
          <p:cNvGrpSpPr/>
          <p:nvPr/>
        </p:nvGrpSpPr>
        <p:grpSpPr>
          <a:xfrm>
            <a:off x="635000" y="4898546"/>
            <a:ext cx="7333116" cy="3389504"/>
            <a:chOff x="635000" y="4823646"/>
            <a:chExt cx="7333116" cy="3389504"/>
          </a:xfrm>
        </p:grpSpPr>
        <p:sp>
          <p:nvSpPr>
            <p:cNvPr id="52" name="TextBox 6">
              <a:extLst>
                <a:ext uri="{FF2B5EF4-FFF2-40B4-BE49-F238E27FC236}">
                  <a16:creationId xmlns:a16="http://schemas.microsoft.com/office/drawing/2014/main" id="{431CB030-C786-D38A-6796-0D21EB3681D5}"/>
                </a:ext>
              </a:extLst>
            </p:cNvPr>
            <p:cNvSpPr txBox="1"/>
            <p:nvPr/>
          </p:nvSpPr>
          <p:spPr>
            <a:xfrm>
              <a:off x="635001" y="4823646"/>
              <a:ext cx="3234718" cy="3860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65170"/>
                </a:lnSpc>
              </a:pPr>
              <a:r>
                <a:rPr lang="en-US" altLang="ko-KR" sz="2000" dirty="0">
                  <a:solidFill>
                    <a:srgbClr val="668EF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Core Technical Insight</a:t>
              </a:r>
              <a:endParaRPr lang="ko-KR" sz="2000" i="0" u="none" strike="noStrike" dirty="0">
                <a:solidFill>
                  <a:srgbClr val="668EF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53" name="TextBox 14">
              <a:extLst>
                <a:ext uri="{FF2B5EF4-FFF2-40B4-BE49-F238E27FC236}">
                  <a16:creationId xmlns:a16="http://schemas.microsoft.com/office/drawing/2014/main" id="{62F10017-8381-2FD7-090C-F9E324350641}"/>
                </a:ext>
              </a:extLst>
            </p:cNvPr>
            <p:cNvSpPr txBox="1"/>
            <p:nvPr/>
          </p:nvSpPr>
          <p:spPr>
            <a:xfrm>
              <a:off x="635000" y="5291535"/>
              <a:ext cx="7333116" cy="2921615"/>
            </a:xfrm>
            <a:prstGeom prst="rect">
              <a:avLst/>
            </a:prstGeom>
          </p:spPr>
          <p:txBody>
            <a:bodyPr lIns="0" tIns="0" rIns="0" bIns="0" rtlCol="0" anchor="t" anchorCtr="0"/>
            <a:lstStyle/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An EfficientNet-B2–based model (FC 256–128–64) achieved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93% training accuracy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and 86% test accuracy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, establishing a strong classification baseline</a:t>
              </a:r>
            </a:p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Patch-level inference produced fragmented IDC probability maps, limiting localization interpretability</a:t>
              </a:r>
            </a:p>
            <a:p>
              <a:pPr marL="285750" lvl="0" indent="-2857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Probability map refinement and smoothing improved test accuracy from 86% to 93% and enabled clearer IDC localization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57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8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5000" y="7797800"/>
            <a:ext cx="4572000" cy="1054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3630"/>
              </a:lnSpc>
            </a:pPr>
            <a:r>
              <a:rPr lang="en-US" sz="1800" b="0" i="0" u="none" strike="noStrike" dirty="0">
                <a:solidFill>
                  <a:srgbClr val="FFFFFF"/>
                </a:solidFill>
                <a:latin typeface="S-Core Dream 6 Bold"/>
              </a:rPr>
              <a:t>CONTACT</a:t>
            </a:r>
          </a:p>
          <a:p>
            <a:pPr lvl="0" algn="l">
              <a:lnSpc>
                <a:spcPct val="133630"/>
              </a:lnSpc>
            </a:pPr>
            <a:r>
              <a:rPr lang="en-US" sz="1800" b="0" i="0" u="none" strike="noStrike" dirty="0">
                <a:solidFill>
                  <a:srgbClr val="FFFFFF"/>
                </a:solidFill>
                <a:latin typeface="S-Core Dream 3 Light"/>
              </a:rPr>
              <a:t>jtjfwlsdn17@gmail.com</a:t>
            </a:r>
          </a:p>
          <a:p>
            <a:pPr lvl="0" algn="l">
              <a:lnSpc>
                <a:spcPct val="133630"/>
              </a:lnSpc>
            </a:pPr>
            <a:r>
              <a:rPr lang="en-US" sz="1800" b="0" i="0" u="none" strike="noStrike" dirty="0">
                <a:solidFill>
                  <a:srgbClr val="FFFFFF"/>
                </a:solidFill>
                <a:latin typeface="S-Core Dream 3 Light"/>
              </a:rPr>
              <a:t>(82+) 10-7611-2484</a:t>
            </a:r>
          </a:p>
          <a:p>
            <a:pPr lvl="0" algn="l">
              <a:lnSpc>
                <a:spcPct val="133630"/>
              </a:lnSpc>
            </a:pPr>
            <a:endParaRPr lang="en-US" sz="1800" b="0" i="0" u="none" strike="noStrike" dirty="0">
              <a:solidFill>
                <a:srgbClr val="FFFFFF"/>
              </a:solidFill>
              <a:latin typeface="S-Core Dream 3 Light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300" y="7772400"/>
            <a:ext cx="825500" cy="11049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65300" y="876300"/>
            <a:ext cx="14541500" cy="299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4539"/>
              </a:lnSpc>
            </a:pPr>
            <a:endParaRPr lang="ko-KR" altLang="en-US" dirty="0"/>
          </a:p>
          <a:p>
            <a:pPr lvl="0" algn="l">
              <a:lnSpc>
                <a:spcPct val="114539"/>
              </a:lnSpc>
            </a:pPr>
            <a:r>
              <a:rPr lang="en-US" altLang="ko-KR" sz="8500" b="0" i="0" u="none" strike="noStrike" spc="-800" dirty="0">
                <a:solidFill>
                  <a:srgbClr val="FFFFFF"/>
                </a:solidFill>
                <a:latin typeface="S-Core Dream 7 ExtraBold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1395</Words>
  <Application>Microsoft Office PowerPoint</Application>
  <PresentationFormat>사용자 지정</PresentationFormat>
  <Paragraphs>220</Paragraphs>
  <Slides>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24" baseType="lpstr">
      <vt:lpstr>에스코어 드림 4 Regular</vt:lpstr>
      <vt:lpstr>에스코어 드림 5 Medium</vt:lpstr>
      <vt:lpstr>에스코어 드림 5 Medium</vt:lpstr>
      <vt:lpstr>에스코어 드림 7 ExtraBold</vt:lpstr>
      <vt:lpstr>에스코어 드림 3 Light</vt:lpstr>
      <vt:lpstr>에스코어 드림 4 Regular</vt:lpstr>
      <vt:lpstr>에스코어 드림 6 Bold</vt:lpstr>
      <vt:lpstr>에스코어 드림 7 ExtraBold</vt:lpstr>
      <vt:lpstr>에스코어 드림 3 Light</vt:lpstr>
      <vt:lpstr>에스코어 드림 6 Bold</vt:lpstr>
      <vt:lpstr>Calibri</vt:lpstr>
      <vt:lpstr>S-Core Dream 2 ExtraLight</vt:lpstr>
      <vt:lpstr>Arial</vt:lpstr>
      <vt:lpstr>BebasNeue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Felix</cp:lastModifiedBy>
  <cp:revision>24</cp:revision>
  <dcterms:created xsi:type="dcterms:W3CDTF">2006-08-16T00:00:00Z</dcterms:created>
  <dcterms:modified xsi:type="dcterms:W3CDTF">2026-01-18T09:05:29Z</dcterms:modified>
</cp:coreProperties>
</file>